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5" r:id="rId9"/>
    <p:sldId id="267" r:id="rId10"/>
    <p:sldId id="264" r:id="rId11"/>
    <p:sldId id="266"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298" autoAdjust="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7A847CFC-816F-41D0-AAC0-9BF4FEBC753E}" type="datetimeFigureOut">
              <a:rPr lang="es-ES" smtClean="0"/>
              <a:pPr/>
              <a:t>08/06/2015</a:t>
            </a:fld>
            <a:endParaRPr lang="es-ES" dirty="0"/>
          </a:p>
        </p:txBody>
      </p:sp>
      <p:sp>
        <p:nvSpPr>
          <p:cNvPr id="2" name="1 Marcador de pie de página"/>
          <p:cNvSpPr>
            <a:spLocks noGrp="1"/>
          </p:cNvSpPr>
          <p:nvPr>
            <p:ph type="ftr" sz="quarter" idx="11"/>
          </p:nvPr>
        </p:nvSpPr>
        <p:spPr/>
        <p:txBody>
          <a:bodyPr/>
          <a:lstStyle/>
          <a:p>
            <a:endParaRPr lang="es-ES" dirty="0"/>
          </a:p>
        </p:txBody>
      </p:sp>
      <p:sp>
        <p:nvSpPr>
          <p:cNvPr id="15" name="14 Marcador de número de diapositiva"/>
          <p:cNvSpPr>
            <a:spLocks noGrp="1"/>
          </p:cNvSpPr>
          <p:nvPr>
            <p:ph type="sldNum" sz="quarter" idx="12"/>
          </p:nvPr>
        </p:nvSpPr>
        <p:spPr>
          <a:xfrm>
            <a:off x="8229600" y="6473952"/>
            <a:ext cx="758952" cy="246888"/>
          </a:xfrm>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08/06/2015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08/06/2015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7A847CFC-816F-41D0-AAC0-9BF4FEBC753E}" type="datetimeFigureOut">
              <a:rPr lang="es-ES" smtClean="0"/>
              <a:pPr/>
              <a:t>08/06/2015</a:t>
            </a:fld>
            <a:endParaRPr lang="es-ES" dirty="0"/>
          </a:p>
        </p:txBody>
      </p:sp>
      <p:sp>
        <p:nvSpPr>
          <p:cNvPr id="19" name="18 Marcador de pie de página"/>
          <p:cNvSpPr>
            <a:spLocks noGrp="1"/>
          </p:cNvSpPr>
          <p:nvPr>
            <p:ph type="ftr" sz="quarter" idx="11"/>
          </p:nvPr>
        </p:nvSpPr>
        <p:spPr>
          <a:xfrm>
            <a:off x="3581400" y="76200"/>
            <a:ext cx="2895600" cy="288925"/>
          </a:xfrm>
        </p:spPr>
        <p:txBody>
          <a:bodyPr/>
          <a:lstStyle/>
          <a:p>
            <a:endParaRPr lang="es-ES" dirty="0"/>
          </a:p>
        </p:txBody>
      </p:sp>
      <p:sp>
        <p:nvSpPr>
          <p:cNvPr id="16" name="15 Marcador de número de diapositiva"/>
          <p:cNvSpPr>
            <a:spLocks noGrp="1"/>
          </p:cNvSpPr>
          <p:nvPr>
            <p:ph type="sldNum" sz="quarter" idx="12"/>
          </p:nvPr>
        </p:nvSpPr>
        <p:spPr>
          <a:xfrm>
            <a:off x="8229600" y="6473952"/>
            <a:ext cx="758952" cy="246888"/>
          </a:xfrm>
        </p:spPr>
        <p:txBody>
          <a:bodyPr/>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7A847CFC-816F-41D0-AAC0-9BF4FEBC753E}" type="datetimeFigureOut">
              <a:rPr lang="es-ES" smtClean="0"/>
              <a:pPr/>
              <a:t>08/06/2015</a:t>
            </a:fld>
            <a:endParaRPr lang="es-ES" dirty="0"/>
          </a:p>
        </p:txBody>
      </p:sp>
      <p:sp>
        <p:nvSpPr>
          <p:cNvPr id="11" name="10 Marcador de pie de página"/>
          <p:cNvSpPr>
            <a:spLocks noGrp="1"/>
          </p:cNvSpPr>
          <p:nvPr>
            <p:ph type="ftr" sz="quarter" idx="11"/>
          </p:nvPr>
        </p:nvSpPr>
        <p:spPr/>
        <p:txBody>
          <a:bodyPr/>
          <a:lstStyle/>
          <a:p>
            <a:endParaRPr lang="es-ES" dirty="0"/>
          </a:p>
        </p:txBody>
      </p:sp>
      <p:sp>
        <p:nvSpPr>
          <p:cNvPr id="16" name="1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7A847CFC-816F-41D0-AAC0-9BF4FEBC753E}" type="datetimeFigureOut">
              <a:rPr lang="es-ES" smtClean="0"/>
              <a:pPr/>
              <a:t>08/06/2015</a:t>
            </a:fld>
            <a:endParaRPr lang="es-ES" dirty="0"/>
          </a:p>
        </p:txBody>
      </p:sp>
      <p:sp>
        <p:nvSpPr>
          <p:cNvPr id="10" name="9 Marcador de pie de página"/>
          <p:cNvSpPr>
            <a:spLocks noGrp="1"/>
          </p:cNvSpPr>
          <p:nvPr>
            <p:ph type="ftr" sz="quarter" idx="11"/>
          </p:nvPr>
        </p:nvSpPr>
        <p:spPr/>
        <p:txBody>
          <a:bodyPr/>
          <a:lstStyle/>
          <a:p>
            <a:endParaRPr lang="es-ES" dirty="0"/>
          </a:p>
        </p:txBody>
      </p:sp>
      <p:sp>
        <p:nvSpPr>
          <p:cNvPr id="31" name="30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7A847CFC-816F-41D0-AAC0-9BF4FEBC753E}" type="datetimeFigureOut">
              <a:rPr lang="es-ES" smtClean="0"/>
              <a:pPr/>
              <a:t>08/06/2015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a:xfrm>
            <a:off x="8229600" y="6477000"/>
            <a:ext cx="762000" cy="246888"/>
          </a:xfrm>
        </p:spPr>
        <p:txBody>
          <a:bodyPr/>
          <a:lstStyle/>
          <a:p>
            <a:fld id="{132FADFE-3B8F-471C-ABF0-DBC7717ECBBC}" type="slidenum">
              <a:rPr lang="es-ES" smtClean="0"/>
              <a:pPr/>
              <a:t>‹Nº›</a:t>
            </a:fld>
            <a:endParaRPr lang="es-ES" dirty="0"/>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7A847CFC-816F-41D0-AAC0-9BF4FEBC753E}" type="datetimeFigureOut">
              <a:rPr lang="es-ES" smtClean="0"/>
              <a:pPr/>
              <a:t>08/06/2015</a:t>
            </a:fld>
            <a:endParaRPr lang="es-ES" dirty="0"/>
          </a:p>
        </p:txBody>
      </p:sp>
      <p:sp>
        <p:nvSpPr>
          <p:cNvPr id="21" name="20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A847CFC-816F-41D0-AAC0-9BF4FEBC753E}" type="datetimeFigureOut">
              <a:rPr lang="es-ES" smtClean="0"/>
              <a:pPr/>
              <a:t>08/06/2015</a:t>
            </a:fld>
            <a:endParaRPr lang="es-ES" dirty="0"/>
          </a:p>
        </p:txBody>
      </p:sp>
      <p:sp>
        <p:nvSpPr>
          <p:cNvPr id="24" name="23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7A847CFC-816F-41D0-AAC0-9BF4FEBC753E}" type="datetimeFigureOut">
              <a:rPr lang="es-ES" smtClean="0"/>
              <a:pPr/>
              <a:t>08/06/2015</a:t>
            </a:fld>
            <a:endParaRPr lang="es-ES" dirty="0"/>
          </a:p>
        </p:txBody>
      </p:sp>
      <p:sp>
        <p:nvSpPr>
          <p:cNvPr id="29" name="28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7A847CFC-816F-41D0-AAC0-9BF4FEBC753E}" type="datetimeFigureOut">
              <a:rPr lang="es-ES" smtClean="0"/>
              <a:pPr/>
              <a:t>08/06/2015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31" name="30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A847CFC-816F-41D0-AAC0-9BF4FEBC753E}" type="datetimeFigureOut">
              <a:rPr lang="es-ES" smtClean="0"/>
              <a:pPr/>
              <a:t>08/06/2015</a:t>
            </a:fld>
            <a:endParaRPr lang="es-ES" dirty="0"/>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dirty="0"/>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32FADFE-3B8F-471C-ABF0-DBC7717ECBBC}" type="slidenum">
              <a:rPr lang="es-ES" smtClean="0"/>
              <a:pPr/>
              <a:t>‹Nº›</a:t>
            </a:fld>
            <a:endParaRPr lang="es-ES" dirty="0"/>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dirty="0"/>
          </a:p>
        </p:txBody>
      </p:sp>
      <p:pic>
        <p:nvPicPr>
          <p:cNvPr id="4" name="3 Imagen" descr="C:\Users\BIBLIOTECA3\AppData\Local\Microsoft\Windows\INetCache\Content.Word\20150422_151916.jpg"/>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5" name="4 CuadroTexto"/>
          <p:cNvSpPr txBox="1"/>
          <p:nvPr/>
        </p:nvSpPr>
        <p:spPr>
          <a:xfrm>
            <a:off x="2285984" y="285728"/>
            <a:ext cx="6286544" cy="1754326"/>
          </a:xfrm>
          <a:prstGeom prst="rect">
            <a:avLst/>
          </a:prstGeom>
          <a:ln w="76200"/>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 sz="3600" dirty="0" smtClean="0">
                <a:solidFill>
                  <a:schemeClr val="tx1"/>
                </a:solidFill>
                <a:latin typeface="Comic Sans MS" pitchFamily="66" charset="0"/>
                <a:ea typeface="Arial Unicode MS" pitchFamily="34" charset="-128"/>
                <a:cs typeface="Arial Unicode MS" pitchFamily="34" charset="-128"/>
              </a:rPr>
              <a:t>LA NIÑA QUE PERDIÓ LAS LETRAS DE SU NOMBRE</a:t>
            </a:r>
            <a:endParaRPr lang="es-ES" sz="3600" dirty="0">
              <a:solidFill>
                <a:schemeClr val="tx1"/>
              </a:solidFill>
              <a:latin typeface="Comic Sans MS" pitchFamily="66"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428604"/>
            <a:ext cx="7215238" cy="615553"/>
          </a:xfrm>
          <a:prstGeom prst="rect">
            <a:avLst/>
          </a:prstGeom>
          <a:noFill/>
        </p:spPr>
        <p:txBody>
          <a:bodyPr wrap="square" rtlCol="0">
            <a:spAutoFit/>
          </a:bodyPr>
          <a:lstStyle/>
          <a:p>
            <a:pPr>
              <a:buFont typeface="Arial" pitchFamily="34" charset="0"/>
              <a:buChar char="•"/>
            </a:pPr>
            <a:r>
              <a:rPr lang="es-ES" dirty="0" smtClean="0"/>
              <a:t> </a:t>
            </a:r>
            <a:r>
              <a:rPr lang="es-ES" dirty="0" smtClean="0">
                <a:latin typeface="Comic Sans MS" pitchFamily="66" charset="0"/>
              </a:rPr>
              <a:t>ELECCIÓN  DEL TÍTULO DEL CUENTO</a:t>
            </a:r>
            <a:endParaRPr lang="es-ES" dirty="0" smtClean="0"/>
          </a:p>
          <a:p>
            <a:endParaRPr lang="es-ES" sz="1600" dirty="0" smtClean="0">
              <a:latin typeface="Comic Sans MS" pitchFamily="66" charset="0"/>
            </a:endParaRPr>
          </a:p>
        </p:txBody>
      </p:sp>
      <p:sp>
        <p:nvSpPr>
          <p:cNvPr id="3" name="2 CuadroTexto"/>
          <p:cNvSpPr txBox="1"/>
          <p:nvPr/>
        </p:nvSpPr>
        <p:spPr>
          <a:xfrm>
            <a:off x="5572100" y="642918"/>
            <a:ext cx="3571900" cy="615553"/>
          </a:xfrm>
          <a:prstGeom prst="rect">
            <a:avLst/>
          </a:prstGeom>
          <a:noFill/>
        </p:spPr>
        <p:txBody>
          <a:bodyPr wrap="square" rtlCol="0">
            <a:spAutoFit/>
          </a:bodyPr>
          <a:lstStyle/>
          <a:p>
            <a:pPr>
              <a:buFont typeface="Arial" pitchFamily="34" charset="0"/>
              <a:buChar char="•"/>
            </a:pPr>
            <a:r>
              <a:rPr lang="es-ES" dirty="0" smtClean="0"/>
              <a:t> </a:t>
            </a:r>
            <a:r>
              <a:rPr lang="es-ES" dirty="0" smtClean="0">
                <a:latin typeface="Comic Sans MS" pitchFamily="66" charset="0"/>
              </a:rPr>
              <a:t>MONTAJE DEL CUENTO</a:t>
            </a:r>
            <a:endParaRPr lang="es-ES" dirty="0" smtClean="0"/>
          </a:p>
          <a:p>
            <a:endParaRPr lang="es-ES" sz="1600" dirty="0" smtClean="0">
              <a:latin typeface="Comic Sans MS" pitchFamily="66" charset="0"/>
            </a:endParaRPr>
          </a:p>
        </p:txBody>
      </p:sp>
      <p:pic>
        <p:nvPicPr>
          <p:cNvPr id="2050" name="Picture 2"/>
          <p:cNvPicPr>
            <a:picLocks noChangeAspect="1" noChangeArrowheads="1"/>
          </p:cNvPicPr>
          <p:nvPr/>
        </p:nvPicPr>
        <p:blipFill>
          <a:blip r:embed="rId2"/>
          <a:srcRect/>
          <a:stretch>
            <a:fillRect/>
          </a:stretch>
        </p:blipFill>
        <p:spPr bwMode="auto">
          <a:xfrm>
            <a:off x="6215074" y="3714752"/>
            <a:ext cx="2443166" cy="2539925"/>
          </a:xfrm>
          <a:prstGeom prst="rect">
            <a:avLst/>
          </a:prstGeom>
          <a:noFill/>
          <a:ln w="9525">
            <a:noFill/>
            <a:miter lim="800000"/>
            <a:headEnd/>
            <a:tailEnd/>
          </a:ln>
          <a:effectLst/>
        </p:spPr>
      </p:pic>
      <p:pic>
        <p:nvPicPr>
          <p:cNvPr id="2051" name="Picture 3" descr="E:\PAULA P. EL CUENTO POR FOTOS\CUENTO DE PAULA POLO (26).jpg"/>
          <p:cNvPicPr>
            <a:picLocks noChangeAspect="1" noChangeArrowheads="1"/>
          </p:cNvPicPr>
          <p:nvPr/>
        </p:nvPicPr>
        <p:blipFill>
          <a:blip r:embed="rId3" cstate="print"/>
          <a:srcRect/>
          <a:stretch>
            <a:fillRect/>
          </a:stretch>
        </p:blipFill>
        <p:spPr bwMode="auto">
          <a:xfrm>
            <a:off x="6286512" y="1357298"/>
            <a:ext cx="2357454" cy="2071702"/>
          </a:xfrm>
          <a:prstGeom prst="rect">
            <a:avLst/>
          </a:prstGeom>
          <a:noFill/>
        </p:spPr>
      </p:pic>
      <p:pic>
        <p:nvPicPr>
          <p:cNvPr id="2052" name="Picture 4" descr="E:\20150424_092452.jpg"/>
          <p:cNvPicPr>
            <a:picLocks noChangeAspect="1" noChangeArrowheads="1"/>
          </p:cNvPicPr>
          <p:nvPr/>
        </p:nvPicPr>
        <p:blipFill>
          <a:blip r:embed="rId4" cstate="print"/>
          <a:srcRect/>
          <a:stretch>
            <a:fillRect/>
          </a:stretch>
        </p:blipFill>
        <p:spPr bwMode="auto">
          <a:xfrm>
            <a:off x="1285852" y="1500174"/>
            <a:ext cx="2400000" cy="1800000"/>
          </a:xfrm>
          <a:prstGeom prst="rect">
            <a:avLst/>
          </a:prstGeom>
          <a:noFill/>
        </p:spPr>
      </p:pic>
      <p:pic>
        <p:nvPicPr>
          <p:cNvPr id="2053" name="Picture 5" descr="E:\20150424_092524.jpg"/>
          <p:cNvPicPr>
            <a:picLocks noChangeAspect="1" noChangeArrowheads="1"/>
          </p:cNvPicPr>
          <p:nvPr/>
        </p:nvPicPr>
        <p:blipFill>
          <a:blip r:embed="rId5" cstate="print"/>
          <a:srcRect/>
          <a:stretch>
            <a:fillRect/>
          </a:stretch>
        </p:blipFill>
        <p:spPr bwMode="auto">
          <a:xfrm>
            <a:off x="1285852" y="3929066"/>
            <a:ext cx="2400000" cy="1800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571480"/>
            <a:ext cx="8072494" cy="892552"/>
          </a:xfrm>
          <a:prstGeom prst="rect">
            <a:avLst/>
          </a:prstGeom>
          <a:noFill/>
        </p:spPr>
        <p:txBody>
          <a:bodyPr wrap="square" rtlCol="0">
            <a:spAutoFit/>
          </a:bodyPr>
          <a:lstStyle/>
          <a:p>
            <a:pPr>
              <a:buFont typeface="Arial" pitchFamily="34" charset="0"/>
              <a:buChar char="•"/>
            </a:pPr>
            <a:r>
              <a:rPr lang="es-ES" dirty="0" smtClean="0"/>
              <a:t> </a:t>
            </a:r>
            <a:r>
              <a:rPr lang="es-ES" dirty="0" smtClean="0">
                <a:latin typeface="Comic Sans MS" pitchFamily="66" charset="0"/>
              </a:rPr>
              <a:t>PRESENTACIÓN DEL CUENTO A LAS FAMILIAS Y A OTROS CURSOS.</a:t>
            </a:r>
            <a:endParaRPr lang="es-ES" dirty="0" smtClean="0"/>
          </a:p>
          <a:p>
            <a:endParaRPr lang="es-ES" sz="1600" dirty="0" smtClean="0">
              <a:latin typeface="Comic Sans MS" pitchFamily="66" charset="0"/>
            </a:endParaRPr>
          </a:p>
        </p:txBody>
      </p:sp>
      <p:sp>
        <p:nvSpPr>
          <p:cNvPr id="3" name="2 CuadroTexto"/>
          <p:cNvSpPr txBox="1"/>
          <p:nvPr/>
        </p:nvSpPr>
        <p:spPr>
          <a:xfrm>
            <a:off x="642910" y="4786322"/>
            <a:ext cx="6643734" cy="1723549"/>
          </a:xfrm>
          <a:prstGeom prst="rect">
            <a:avLst/>
          </a:prstGeom>
          <a:noFill/>
        </p:spPr>
        <p:txBody>
          <a:bodyPr wrap="square" rtlCol="0">
            <a:spAutoFit/>
          </a:bodyPr>
          <a:lstStyle/>
          <a:p>
            <a:pPr>
              <a:buFont typeface="Arial" pitchFamily="34" charset="0"/>
              <a:buChar char="•"/>
            </a:pPr>
            <a:r>
              <a:rPr lang="es-ES" dirty="0" smtClean="0"/>
              <a:t> </a:t>
            </a:r>
            <a:r>
              <a:rPr lang="es-ES" dirty="0" smtClean="0">
                <a:latin typeface="Comic Sans MS" pitchFamily="66" charset="0"/>
              </a:rPr>
              <a:t>EVALUACIÓN DEL PROYECTO:</a:t>
            </a:r>
          </a:p>
          <a:p>
            <a:endParaRPr lang="es-ES" dirty="0" smtClean="0">
              <a:latin typeface="Comic Sans MS" pitchFamily="66" charset="0"/>
            </a:endParaRPr>
          </a:p>
          <a:p>
            <a:pPr>
              <a:buFontTx/>
              <a:buChar char="-"/>
            </a:pPr>
            <a:r>
              <a:rPr lang="es-ES" dirty="0" smtClean="0">
                <a:latin typeface="Comic Sans MS" pitchFamily="66" charset="0"/>
              </a:rPr>
              <a:t> Preguntas a los niños y niñas.</a:t>
            </a:r>
          </a:p>
          <a:p>
            <a:pPr>
              <a:buFontTx/>
              <a:buChar char="-"/>
            </a:pPr>
            <a:r>
              <a:rPr lang="es-ES" dirty="0" smtClean="0">
                <a:latin typeface="Comic Sans MS" pitchFamily="66" charset="0"/>
              </a:rPr>
              <a:t>Cuestionarios a las familias.</a:t>
            </a:r>
          </a:p>
          <a:p>
            <a:r>
              <a:rPr lang="es-ES" dirty="0" smtClean="0">
                <a:latin typeface="Comic Sans MS" pitchFamily="66" charset="0"/>
              </a:rPr>
              <a:t>- Autoevaluación de las profesoras.</a:t>
            </a:r>
            <a:endParaRPr lang="es-ES" dirty="0" smtClean="0"/>
          </a:p>
          <a:p>
            <a:endParaRPr lang="es-ES" sz="1600" dirty="0" smtClean="0">
              <a:latin typeface="Comic Sans MS" pitchFamily="66" charset="0"/>
            </a:endParaRPr>
          </a:p>
        </p:txBody>
      </p:sp>
      <p:pic>
        <p:nvPicPr>
          <p:cNvPr id="5" name="Picture 2" descr="C:\Documents and Settings\pc1\Escritorio\representación del cuento\IMG_9333.JPG"/>
          <p:cNvPicPr>
            <a:picLocks noChangeAspect="1" noChangeArrowheads="1"/>
          </p:cNvPicPr>
          <p:nvPr/>
        </p:nvPicPr>
        <p:blipFill>
          <a:blip r:embed="rId2" cstate="print"/>
          <a:srcRect/>
          <a:stretch>
            <a:fillRect/>
          </a:stretch>
        </p:blipFill>
        <p:spPr bwMode="auto">
          <a:xfrm>
            <a:off x="5000628" y="1285860"/>
            <a:ext cx="3500462" cy="3500462"/>
          </a:xfrm>
          <a:prstGeom prst="rect">
            <a:avLst/>
          </a:prstGeom>
          <a:noFill/>
        </p:spPr>
      </p:pic>
      <p:pic>
        <p:nvPicPr>
          <p:cNvPr id="1027" name="Picture 3" descr="C:\Documents and Settings\pc1\Escritorio\representación del cuento\IMG_9206.JPG"/>
          <p:cNvPicPr>
            <a:picLocks noChangeAspect="1" noChangeArrowheads="1"/>
          </p:cNvPicPr>
          <p:nvPr/>
        </p:nvPicPr>
        <p:blipFill>
          <a:blip r:embed="rId3" cstate="print"/>
          <a:srcRect/>
          <a:stretch>
            <a:fillRect/>
          </a:stretch>
        </p:blipFill>
        <p:spPr bwMode="auto">
          <a:xfrm>
            <a:off x="928662" y="1428736"/>
            <a:ext cx="3862731" cy="289704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6000760" y="4286256"/>
            <a:ext cx="2921858" cy="2067698"/>
          </a:xfrm>
          <a:prstGeom prst="rect">
            <a:avLst/>
          </a:prstGeom>
          <a:noFill/>
          <a:ln w="9525">
            <a:noFill/>
            <a:miter lim="800000"/>
            <a:headEnd/>
            <a:tailEnd/>
          </a:ln>
        </p:spPr>
      </p:pic>
      <p:sp>
        <p:nvSpPr>
          <p:cNvPr id="2" name="1 CuadroTexto"/>
          <p:cNvSpPr txBox="1"/>
          <p:nvPr/>
        </p:nvSpPr>
        <p:spPr>
          <a:xfrm>
            <a:off x="1500166" y="428604"/>
            <a:ext cx="7072362" cy="769441"/>
          </a:xfrm>
          <a:prstGeom prst="rect">
            <a:avLst/>
          </a:prstGeom>
          <a:noFill/>
        </p:spPr>
        <p:txBody>
          <a:bodyPr wrap="square" rtlCol="0">
            <a:spAutoFit/>
          </a:bodyPr>
          <a:lstStyle/>
          <a:p>
            <a:r>
              <a:rPr lang="es-ES" sz="4400" i="1" dirty="0" smtClean="0">
                <a:latin typeface="Comic Sans MS" pitchFamily="66" charset="0"/>
              </a:rPr>
              <a:t>COMO SURGE</a:t>
            </a:r>
            <a:endParaRPr lang="es-ES" sz="4400" i="1" dirty="0">
              <a:latin typeface="Comic Sans MS" pitchFamily="66" charset="0"/>
            </a:endParaRPr>
          </a:p>
        </p:txBody>
      </p:sp>
      <p:sp>
        <p:nvSpPr>
          <p:cNvPr id="3" name="2 CuadroTexto"/>
          <p:cNvSpPr txBox="1"/>
          <p:nvPr/>
        </p:nvSpPr>
        <p:spPr>
          <a:xfrm>
            <a:off x="714348" y="1428736"/>
            <a:ext cx="7143800" cy="5078313"/>
          </a:xfrm>
          <a:prstGeom prst="rect">
            <a:avLst/>
          </a:prstGeom>
          <a:noFill/>
        </p:spPr>
        <p:txBody>
          <a:bodyPr wrap="square" rtlCol="0">
            <a:spAutoFit/>
          </a:bodyPr>
          <a:lstStyle/>
          <a:p>
            <a:pPr>
              <a:buFont typeface="Arial" pitchFamily="34" charset="0"/>
              <a:buChar char="•"/>
            </a:pPr>
            <a:r>
              <a:rPr lang="es-ES" dirty="0" smtClean="0">
                <a:latin typeface="Comic Sans MS" pitchFamily="66" charset="0"/>
              </a:rPr>
              <a:t> ENCONTRAMOS UN CUENTO EN INTERNET  EN EL QUE EL HILO CONDUCTOR ERA UN NIÑO QUE BUSCABA LAS LETRAS DE SU NOMBRE.</a:t>
            </a:r>
          </a:p>
          <a:p>
            <a:endParaRPr lang="es-ES" dirty="0" smtClean="0">
              <a:latin typeface="Comic Sans MS" pitchFamily="66" charset="0"/>
            </a:endParaRPr>
          </a:p>
          <a:p>
            <a:endParaRPr lang="es-ES" dirty="0" smtClean="0">
              <a:latin typeface="Comic Sans MS" pitchFamily="66" charset="0"/>
            </a:endParaRPr>
          </a:p>
          <a:p>
            <a:pPr>
              <a:buFont typeface="Arial" pitchFamily="34" charset="0"/>
              <a:buChar char="•"/>
            </a:pPr>
            <a:endParaRPr lang="es-ES" dirty="0" smtClean="0">
              <a:latin typeface="Comic Sans MS" pitchFamily="66" charset="0"/>
            </a:endParaRPr>
          </a:p>
          <a:p>
            <a:pPr>
              <a:buFont typeface="Arial" pitchFamily="34" charset="0"/>
              <a:buChar char="•"/>
            </a:pPr>
            <a:r>
              <a:rPr lang="es-ES" dirty="0" smtClean="0">
                <a:latin typeface="Comic Sans MS" pitchFamily="66" charset="0"/>
              </a:rPr>
              <a:t>LO SELECCIONAMOS PARA TRABAJARLO CON LOS NIÑOS  PUESTO QUE, EN TRES AÑOS, SE PARTE DE SU NOMBRE COMO LO MÁS SIGNIFICATIVO EN EL INICIO A LA LECTOESCRITURA.</a:t>
            </a:r>
          </a:p>
          <a:p>
            <a:pPr>
              <a:buFont typeface="Arial" pitchFamily="34" charset="0"/>
              <a:buChar char="•"/>
            </a:pPr>
            <a:endParaRPr lang="es-ES" dirty="0" smtClean="0">
              <a:latin typeface="Comic Sans MS" pitchFamily="66" charset="0"/>
            </a:endParaRPr>
          </a:p>
          <a:p>
            <a:pPr>
              <a:buFont typeface="Arial" pitchFamily="34" charset="0"/>
              <a:buChar char="•"/>
            </a:pPr>
            <a:endParaRPr lang="es-ES" dirty="0" smtClean="0">
              <a:latin typeface="Comic Sans MS" pitchFamily="66" charset="0"/>
            </a:endParaRPr>
          </a:p>
          <a:p>
            <a:pPr>
              <a:buFont typeface="Arial" pitchFamily="34" charset="0"/>
              <a:buChar char="•"/>
            </a:pPr>
            <a:endParaRPr lang="es-ES" dirty="0" smtClean="0">
              <a:latin typeface="Comic Sans MS" pitchFamily="66" charset="0"/>
            </a:endParaRPr>
          </a:p>
          <a:p>
            <a:pPr>
              <a:buFont typeface="Arial" pitchFamily="34" charset="0"/>
              <a:buChar char="•"/>
            </a:pPr>
            <a:r>
              <a:rPr lang="es-ES" dirty="0" smtClean="0">
                <a:latin typeface="Comic Sans MS" pitchFamily="66" charset="0"/>
              </a:rPr>
              <a:t>CONSIDERAMOS QUE LA IDEA ERA BUENA</a:t>
            </a:r>
          </a:p>
          <a:p>
            <a:r>
              <a:rPr lang="es-ES" dirty="0" smtClean="0">
                <a:latin typeface="Comic Sans MS" pitchFamily="66" charset="0"/>
              </a:rPr>
              <a:t> Y ADAPTAMOS  EL TEXTO PARA </a:t>
            </a:r>
          </a:p>
          <a:p>
            <a:r>
              <a:rPr lang="es-ES" dirty="0" smtClean="0">
                <a:latin typeface="Comic Sans MS" pitchFamily="66" charset="0"/>
              </a:rPr>
              <a:t>NUESTROS  NIÑOS Y NIÑAS.</a:t>
            </a:r>
          </a:p>
          <a:p>
            <a:pPr>
              <a:buFont typeface="Arial" pitchFamily="34" charset="0"/>
              <a:buChar char="•"/>
            </a:pPr>
            <a:endParaRPr lang="es-ES" dirty="0" smtClean="0">
              <a:latin typeface="Comic Sans MS" pitchFamily="66" charset="0"/>
            </a:endParaRPr>
          </a:p>
          <a:p>
            <a:pPr>
              <a:buFont typeface="Arial" pitchFamily="34" charset="0"/>
              <a:buChar char="•"/>
            </a:pPr>
            <a:endParaRPr lang="es-ES"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1538" y="928670"/>
            <a:ext cx="7000924" cy="769441"/>
          </a:xfrm>
          <a:prstGeom prst="rect">
            <a:avLst/>
          </a:prstGeom>
          <a:noFill/>
        </p:spPr>
        <p:txBody>
          <a:bodyPr wrap="square" rtlCol="0">
            <a:spAutoFit/>
          </a:bodyPr>
          <a:lstStyle/>
          <a:p>
            <a:r>
              <a:rPr lang="es-ES" sz="4400" i="1" dirty="0" smtClean="0">
                <a:latin typeface="Comic Sans MS" pitchFamily="66" charset="0"/>
              </a:rPr>
              <a:t>EL PROCESO</a:t>
            </a:r>
            <a:endParaRPr lang="es-ES" sz="4400" i="1" dirty="0">
              <a:latin typeface="Comic Sans MS" pitchFamily="66" charset="0"/>
            </a:endParaRPr>
          </a:p>
        </p:txBody>
      </p:sp>
      <p:sp>
        <p:nvSpPr>
          <p:cNvPr id="5" name="4 CuadroTexto"/>
          <p:cNvSpPr txBox="1"/>
          <p:nvPr/>
        </p:nvSpPr>
        <p:spPr>
          <a:xfrm>
            <a:off x="642910" y="2786058"/>
            <a:ext cx="7500990" cy="1754326"/>
          </a:xfrm>
          <a:prstGeom prst="rect">
            <a:avLst/>
          </a:prstGeom>
          <a:noFill/>
        </p:spPr>
        <p:txBody>
          <a:bodyPr wrap="square" rtlCol="0">
            <a:spAutoFit/>
          </a:bodyPr>
          <a:lstStyle/>
          <a:p>
            <a:r>
              <a:rPr lang="es-ES" b="1" dirty="0" smtClean="0">
                <a:latin typeface="Comic Sans MS" pitchFamily="66" charset="0"/>
              </a:rPr>
              <a:t>ACTIVIDAD MOTIVADORA: </a:t>
            </a:r>
          </a:p>
          <a:p>
            <a:endParaRPr lang="es-ES" b="1" dirty="0" smtClean="0">
              <a:latin typeface="Comic Sans MS" pitchFamily="66" charset="0"/>
            </a:endParaRPr>
          </a:p>
          <a:p>
            <a:r>
              <a:rPr lang="es-ES" dirty="0" smtClean="0">
                <a:latin typeface="Comic Sans MS" pitchFamily="66" charset="0"/>
              </a:rPr>
              <a:t>ELABORACIÓN DE UN CARTEL CON LA COMPOSICIÓN DEL NOMBRE DE CADA NIÑO Y NIÑA. </a:t>
            </a:r>
          </a:p>
          <a:p>
            <a:endParaRPr lang="es-ES" b="1" dirty="0" smtClean="0">
              <a:latin typeface="Comic Sans MS" pitchFamily="66" charset="0"/>
            </a:endParaRPr>
          </a:p>
          <a:p>
            <a:endParaRPr lang="es-ES" dirty="0">
              <a:latin typeface="Comic Sans MS" pitchFamily="66" charset="0"/>
            </a:endParaRPr>
          </a:p>
        </p:txBody>
      </p:sp>
      <p:sp>
        <p:nvSpPr>
          <p:cNvPr id="6" name="5 CuadroTexto"/>
          <p:cNvSpPr txBox="1"/>
          <p:nvPr/>
        </p:nvSpPr>
        <p:spPr>
          <a:xfrm>
            <a:off x="714348" y="2000240"/>
            <a:ext cx="6858048" cy="523220"/>
          </a:xfrm>
          <a:prstGeom prst="rect">
            <a:avLst/>
          </a:prstGeom>
          <a:noFill/>
        </p:spPr>
        <p:txBody>
          <a:bodyPr wrap="square" rtlCol="0">
            <a:spAutoFit/>
          </a:bodyPr>
          <a:lstStyle/>
          <a:p>
            <a:pPr>
              <a:buFont typeface="Arial" pitchFamily="34" charset="0"/>
              <a:buChar char="•"/>
            </a:pPr>
            <a:r>
              <a:rPr lang="es-ES" sz="2800" b="1" u="sng" dirty="0" smtClean="0">
                <a:latin typeface="Comic Sans MS" pitchFamily="66" charset="0"/>
              </a:rPr>
              <a:t>EL CARTEL PARA LA PUERTA</a:t>
            </a:r>
            <a:endParaRPr lang="es-ES" sz="2800" b="1" u="sng" dirty="0">
              <a:latin typeface="Comic Sans MS" pitchFamily="66" charset="0"/>
            </a:endParaRPr>
          </a:p>
        </p:txBody>
      </p:sp>
      <p:pic>
        <p:nvPicPr>
          <p:cNvPr id="7" name="6 Imagen" descr="C:\Users\BIBLIOTECA3\Downloads\20150225_160254.jpg"/>
          <p:cNvPicPr/>
          <p:nvPr/>
        </p:nvPicPr>
        <p:blipFill>
          <a:blip r:embed="rId2" cstate="print"/>
          <a:srcRect/>
          <a:stretch>
            <a:fillRect/>
          </a:stretch>
        </p:blipFill>
        <p:spPr bwMode="auto">
          <a:xfrm>
            <a:off x="4643438" y="4357694"/>
            <a:ext cx="2930096" cy="1647910"/>
          </a:xfrm>
          <a:prstGeom prst="rect">
            <a:avLst/>
          </a:prstGeom>
          <a:noFill/>
          <a:ln w="9525">
            <a:noFill/>
            <a:miter lim="800000"/>
            <a:headEnd/>
            <a:tailEnd/>
          </a:ln>
        </p:spPr>
      </p:pic>
      <p:sp>
        <p:nvSpPr>
          <p:cNvPr id="8" name="7 CuadroTexto"/>
          <p:cNvSpPr txBox="1"/>
          <p:nvPr/>
        </p:nvSpPr>
        <p:spPr>
          <a:xfrm>
            <a:off x="714348" y="4429132"/>
            <a:ext cx="3500462" cy="2031325"/>
          </a:xfrm>
          <a:prstGeom prst="rect">
            <a:avLst/>
          </a:prstGeom>
          <a:noFill/>
        </p:spPr>
        <p:txBody>
          <a:bodyPr wrap="square" rtlCol="0">
            <a:spAutoFit/>
          </a:bodyPr>
          <a:lstStyle/>
          <a:p>
            <a:r>
              <a:rPr lang="es-ES" dirty="0" smtClean="0">
                <a:latin typeface="Comic Sans MS" pitchFamily="66" charset="0"/>
              </a:rPr>
              <a:t>PARTIMOS DE AQUELLOS QUE TENÍAN UN CARTEL EN LA PUERTA DE SU HABITACIÓN Y DE AQUELLOS QUE NO LO TENÍAN (Y QUERÍAN CONSTRUIRLO).</a:t>
            </a:r>
            <a:endParaRPr lang="es-ES"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BIBLIOTECA3\Desktop\fotos nombre.jpg"/>
          <p:cNvPicPr/>
          <p:nvPr/>
        </p:nvPicPr>
        <p:blipFill>
          <a:blip r:embed="rId2" cstate="print"/>
          <a:srcRect/>
          <a:stretch>
            <a:fillRect/>
          </a:stretch>
        </p:blipFill>
        <p:spPr bwMode="auto">
          <a:xfrm>
            <a:off x="928662" y="714356"/>
            <a:ext cx="2571768" cy="1795849"/>
          </a:xfrm>
          <a:prstGeom prst="rect">
            <a:avLst/>
          </a:prstGeom>
          <a:noFill/>
          <a:ln w="9525">
            <a:noFill/>
            <a:miter lim="800000"/>
            <a:headEnd/>
            <a:tailEnd/>
          </a:ln>
        </p:spPr>
      </p:pic>
      <p:pic>
        <p:nvPicPr>
          <p:cNvPr id="3" name="2 Imagen" descr="C:\Users\BIBLIOTECA3\AppData\Local\Microsoft\Windows\INetCache\IE\OJOD3JZZ\20150223_102728.jpg"/>
          <p:cNvPicPr/>
          <p:nvPr/>
        </p:nvPicPr>
        <p:blipFill>
          <a:blip r:embed="rId3" cstate="print"/>
          <a:srcRect/>
          <a:stretch>
            <a:fillRect/>
          </a:stretch>
        </p:blipFill>
        <p:spPr bwMode="auto">
          <a:xfrm>
            <a:off x="3643306" y="642918"/>
            <a:ext cx="2571767" cy="1658369"/>
          </a:xfrm>
          <a:prstGeom prst="rect">
            <a:avLst/>
          </a:prstGeom>
          <a:noFill/>
          <a:ln w="9525">
            <a:noFill/>
            <a:miter lim="800000"/>
            <a:headEnd/>
            <a:tailEnd/>
          </a:ln>
        </p:spPr>
      </p:pic>
      <p:pic>
        <p:nvPicPr>
          <p:cNvPr id="4" name="3 Imagen" descr="C:\Users\BIBLIOTECA3\AppData\Local\Microsoft\Windows\INetCache\IE\OJOD3JZZ\20150223_102914.jpg"/>
          <p:cNvPicPr/>
          <p:nvPr/>
        </p:nvPicPr>
        <p:blipFill>
          <a:blip r:embed="rId4" cstate="print"/>
          <a:srcRect/>
          <a:stretch>
            <a:fillRect/>
          </a:stretch>
        </p:blipFill>
        <p:spPr bwMode="auto">
          <a:xfrm>
            <a:off x="6357950" y="642918"/>
            <a:ext cx="2500329" cy="1660860"/>
          </a:xfrm>
          <a:prstGeom prst="rect">
            <a:avLst/>
          </a:prstGeom>
          <a:noFill/>
          <a:ln w="9525">
            <a:noFill/>
            <a:miter lim="800000"/>
            <a:headEnd/>
            <a:tailEnd/>
          </a:ln>
        </p:spPr>
      </p:pic>
      <p:pic>
        <p:nvPicPr>
          <p:cNvPr id="5" name="4 Imagen" descr="C:\Users\BIBLIOTECA3\Downloads\IMG-20150225-WA0034.jpg"/>
          <p:cNvPicPr/>
          <p:nvPr/>
        </p:nvPicPr>
        <p:blipFill>
          <a:blip r:embed="rId5" cstate="print"/>
          <a:srcRect/>
          <a:stretch>
            <a:fillRect/>
          </a:stretch>
        </p:blipFill>
        <p:spPr bwMode="auto">
          <a:xfrm>
            <a:off x="857224" y="2857496"/>
            <a:ext cx="3643338" cy="3189596"/>
          </a:xfrm>
          <a:prstGeom prst="rect">
            <a:avLst/>
          </a:prstGeom>
          <a:noFill/>
          <a:ln w="9525">
            <a:noFill/>
            <a:miter lim="800000"/>
            <a:headEnd/>
            <a:tailEnd/>
          </a:ln>
        </p:spPr>
      </p:pic>
      <p:pic>
        <p:nvPicPr>
          <p:cNvPr id="6" name="5 Imagen" descr="C:\Users\BIBLIOTECA3\Downloads\IMG-20150225-WA0030.jpg"/>
          <p:cNvPicPr/>
          <p:nvPr/>
        </p:nvPicPr>
        <p:blipFill>
          <a:blip r:embed="rId6" cstate="print"/>
          <a:srcRect/>
          <a:stretch>
            <a:fillRect/>
          </a:stretch>
        </p:blipFill>
        <p:spPr bwMode="auto">
          <a:xfrm>
            <a:off x="4857752" y="2857496"/>
            <a:ext cx="3643338" cy="31181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1538" y="857232"/>
            <a:ext cx="6858048" cy="523220"/>
          </a:xfrm>
          <a:prstGeom prst="rect">
            <a:avLst/>
          </a:prstGeom>
          <a:noFill/>
        </p:spPr>
        <p:txBody>
          <a:bodyPr wrap="square" rtlCol="0">
            <a:spAutoFit/>
          </a:bodyPr>
          <a:lstStyle/>
          <a:p>
            <a:pPr>
              <a:buFont typeface="Arial" pitchFamily="34" charset="0"/>
              <a:buChar char="•"/>
            </a:pPr>
            <a:r>
              <a:rPr lang="es-ES" sz="2800" b="1" u="sng" dirty="0" smtClean="0">
                <a:latin typeface="Comic Sans MS" pitchFamily="66" charset="0"/>
              </a:rPr>
              <a:t>EL CUENTO</a:t>
            </a:r>
            <a:endParaRPr lang="es-ES" sz="2800" b="1" u="sng" dirty="0">
              <a:latin typeface="Comic Sans MS" pitchFamily="66" charset="0"/>
            </a:endParaRPr>
          </a:p>
        </p:txBody>
      </p:sp>
      <p:sp>
        <p:nvSpPr>
          <p:cNvPr id="3" name="2 CuadroTexto"/>
          <p:cNvSpPr txBox="1"/>
          <p:nvPr/>
        </p:nvSpPr>
        <p:spPr>
          <a:xfrm>
            <a:off x="714348" y="1571612"/>
            <a:ext cx="8001056" cy="2585323"/>
          </a:xfrm>
          <a:prstGeom prst="rect">
            <a:avLst/>
          </a:prstGeom>
          <a:noFill/>
        </p:spPr>
        <p:txBody>
          <a:bodyPr wrap="square" rtlCol="0">
            <a:spAutoFit/>
          </a:bodyPr>
          <a:lstStyle/>
          <a:p>
            <a:r>
              <a:rPr lang="es-ES" b="1" dirty="0" smtClean="0">
                <a:latin typeface="Comic Sans MS" pitchFamily="66" charset="0"/>
              </a:rPr>
              <a:t>CUENTACUENTOS:</a:t>
            </a:r>
          </a:p>
          <a:p>
            <a:endParaRPr lang="es-ES" b="1" dirty="0" smtClean="0">
              <a:latin typeface="Comic Sans MS" pitchFamily="66" charset="0"/>
            </a:endParaRPr>
          </a:p>
          <a:p>
            <a:r>
              <a:rPr lang="es-ES" dirty="0" smtClean="0">
                <a:latin typeface="Comic Sans MS" pitchFamily="66" charset="0"/>
              </a:rPr>
              <a:t>UNA VEZ TERMINADOS LOS CARTELES PARA LAS PUERTAS LES ACERCAMOS AL CUENTO SELECCIONADO REALIZANDO UN CUENTACUENTOS.</a:t>
            </a:r>
            <a:r>
              <a:rPr lang="es-ES" b="1" dirty="0" smtClean="0">
                <a:latin typeface="Comic Sans MS" pitchFamily="66" charset="0"/>
              </a:rPr>
              <a:t> </a:t>
            </a:r>
          </a:p>
          <a:p>
            <a:endParaRPr lang="es-ES" b="1" dirty="0" smtClean="0">
              <a:latin typeface="Comic Sans MS" pitchFamily="66" charset="0"/>
            </a:endParaRPr>
          </a:p>
          <a:p>
            <a:r>
              <a:rPr lang="es-ES" dirty="0" smtClean="0">
                <a:latin typeface="Comic Sans MS" pitchFamily="66" charset="0"/>
              </a:rPr>
              <a:t> </a:t>
            </a:r>
          </a:p>
          <a:p>
            <a:endParaRPr lang="es-ES" b="1" dirty="0" smtClean="0">
              <a:latin typeface="Comic Sans MS" pitchFamily="66" charset="0"/>
            </a:endParaRPr>
          </a:p>
          <a:p>
            <a:endParaRPr lang="es-ES" dirty="0">
              <a:latin typeface="Comic Sans MS" pitchFamily="66" charset="0"/>
            </a:endParaRPr>
          </a:p>
        </p:txBody>
      </p:sp>
      <p:sp>
        <p:nvSpPr>
          <p:cNvPr id="5" name="4 CuadroTexto"/>
          <p:cNvSpPr txBox="1"/>
          <p:nvPr/>
        </p:nvSpPr>
        <p:spPr>
          <a:xfrm>
            <a:off x="3071802" y="3357562"/>
            <a:ext cx="5857916" cy="2308324"/>
          </a:xfrm>
          <a:prstGeom prst="rect">
            <a:avLst/>
          </a:prstGeom>
          <a:noFill/>
        </p:spPr>
        <p:txBody>
          <a:bodyPr wrap="square" rtlCol="0">
            <a:spAutoFit/>
          </a:bodyPr>
          <a:lstStyle/>
          <a:p>
            <a:r>
              <a:rPr lang="es-ES" b="1" dirty="0" smtClean="0">
                <a:latin typeface="Comic Sans MS" pitchFamily="66" charset="0"/>
              </a:rPr>
              <a:t>ACTIVIDAD VIVENCIAL DEL CUENTO:</a:t>
            </a:r>
          </a:p>
          <a:p>
            <a:endParaRPr lang="es-ES" b="1" dirty="0" smtClean="0">
              <a:latin typeface="Comic Sans MS" pitchFamily="66" charset="0"/>
            </a:endParaRPr>
          </a:p>
          <a:p>
            <a:r>
              <a:rPr lang="es-ES" dirty="0" smtClean="0">
                <a:latin typeface="Comic Sans MS" pitchFamily="66" charset="0"/>
              </a:rPr>
              <a:t>UNA MAÑANA CUANDO LOS ALUMNOS ENTRAN EN SU AULA, SE DAN CUENTA DE QUE LOS CARTELES DE SUS NOMBRES NO ESTÁN. ¿QUÉ HABRÁ PASADO CON ELLOS?, ¿DÓNDE CREÉIS QUE PUEDEN ESTAR?, ¿DÓNDE LOS PODEMOS BUSCAR?.</a:t>
            </a:r>
            <a:endParaRPr lang="es-ES" b="1" dirty="0">
              <a:latin typeface="Comic Sans MS" pitchFamily="66" charset="0"/>
            </a:endParaRPr>
          </a:p>
        </p:txBody>
      </p:sp>
      <p:pic>
        <p:nvPicPr>
          <p:cNvPr id="6" name="5 Imagen" descr="C:\Users\BIBLIOTECA3\AppData\Local\Microsoft\Windows\INetCache\Content.Word\20150312_153728.jpg"/>
          <p:cNvPicPr/>
          <p:nvPr/>
        </p:nvPicPr>
        <p:blipFill>
          <a:blip r:embed="rId2" cstate="print"/>
          <a:srcRect/>
          <a:stretch>
            <a:fillRect/>
          </a:stretch>
        </p:blipFill>
        <p:spPr bwMode="auto">
          <a:xfrm>
            <a:off x="571472" y="3786190"/>
            <a:ext cx="2428892" cy="2100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428605"/>
            <a:ext cx="5072098" cy="3600986"/>
          </a:xfrm>
          <a:prstGeom prst="rect">
            <a:avLst/>
          </a:prstGeom>
          <a:noFill/>
        </p:spPr>
        <p:txBody>
          <a:bodyPr wrap="square" rtlCol="0">
            <a:spAutoFit/>
          </a:bodyPr>
          <a:lstStyle/>
          <a:p>
            <a:r>
              <a:rPr lang="es-ES" b="1" dirty="0" smtClean="0">
                <a:latin typeface="Comic Sans MS" pitchFamily="66" charset="0"/>
              </a:rPr>
              <a:t>ELABORACIÓN DEL CUENTO:</a:t>
            </a:r>
          </a:p>
          <a:p>
            <a:endParaRPr lang="es-ES" b="1" dirty="0" smtClean="0">
              <a:latin typeface="Comic Sans MS" pitchFamily="66" charset="0"/>
            </a:endParaRPr>
          </a:p>
          <a:p>
            <a:endParaRPr lang="es-ES" b="1" dirty="0" smtClean="0">
              <a:latin typeface="Comic Sans MS" pitchFamily="66" charset="0"/>
            </a:endParaRPr>
          </a:p>
          <a:p>
            <a:endParaRPr lang="es-ES" b="1" dirty="0" smtClean="0">
              <a:latin typeface="Comic Sans MS" pitchFamily="66" charset="0"/>
            </a:endParaRPr>
          </a:p>
          <a:p>
            <a:pPr>
              <a:buFont typeface="Arial" pitchFamily="34" charset="0"/>
              <a:buChar char="•"/>
            </a:pPr>
            <a:r>
              <a:rPr lang="es-ES" dirty="0" smtClean="0">
                <a:latin typeface="Comic Sans MS" pitchFamily="66" charset="0"/>
              </a:rPr>
              <a:t>CONSTRUCCIÓN DEL NOMBRE PROPIO:</a:t>
            </a:r>
            <a:r>
              <a:rPr lang="es-ES" dirty="0" smtClean="0"/>
              <a:t> </a:t>
            </a:r>
          </a:p>
          <a:p>
            <a:endParaRPr lang="es-ES" dirty="0" smtClean="0"/>
          </a:p>
          <a:p>
            <a:r>
              <a:rPr lang="es-ES" sz="1600" dirty="0" smtClean="0">
                <a:latin typeface="Comic Sans MS" pitchFamily="66" charset="0"/>
              </a:rPr>
              <a:t>EL ALUMNADO VUELVE A CONSTRUIR EL NOMBRE PROPIO CON ESPONJAS, ESTAMPÁNDOLAS CON PINTURA NEGRA.</a:t>
            </a:r>
          </a:p>
          <a:p>
            <a:endParaRPr lang="es-ES" b="1" dirty="0" smtClean="0">
              <a:latin typeface="Comic Sans MS" pitchFamily="66" charset="0"/>
            </a:endParaRPr>
          </a:p>
          <a:p>
            <a:r>
              <a:rPr lang="es-ES" dirty="0" smtClean="0">
                <a:latin typeface="Comic Sans MS" pitchFamily="66" charset="0"/>
              </a:rPr>
              <a:t> </a:t>
            </a:r>
          </a:p>
          <a:p>
            <a:endParaRPr lang="es-ES" b="1" dirty="0" smtClean="0">
              <a:latin typeface="Comic Sans MS" pitchFamily="66" charset="0"/>
            </a:endParaRPr>
          </a:p>
          <a:p>
            <a:endParaRPr lang="es-ES" dirty="0">
              <a:latin typeface="Comic Sans MS" pitchFamily="66" charset="0"/>
            </a:endParaRPr>
          </a:p>
        </p:txBody>
      </p:sp>
      <p:sp>
        <p:nvSpPr>
          <p:cNvPr id="3" name="2 CuadroTexto"/>
          <p:cNvSpPr txBox="1"/>
          <p:nvPr/>
        </p:nvSpPr>
        <p:spPr>
          <a:xfrm>
            <a:off x="428596" y="3786190"/>
            <a:ext cx="8143932" cy="1846659"/>
          </a:xfrm>
          <a:prstGeom prst="rect">
            <a:avLst/>
          </a:prstGeom>
          <a:noFill/>
        </p:spPr>
        <p:txBody>
          <a:bodyPr wrap="square" rtlCol="0">
            <a:spAutoFit/>
          </a:bodyPr>
          <a:lstStyle/>
          <a:p>
            <a:pPr>
              <a:buFont typeface="Arial" pitchFamily="34" charset="0"/>
              <a:buChar char="•"/>
            </a:pPr>
            <a:r>
              <a:rPr lang="es-ES" dirty="0" smtClean="0"/>
              <a:t> </a:t>
            </a:r>
            <a:r>
              <a:rPr lang="es-ES" dirty="0" smtClean="0">
                <a:latin typeface="Comic Sans MS" pitchFamily="66" charset="0"/>
              </a:rPr>
              <a:t>CREACIÓN DE LA HISTORIA:</a:t>
            </a:r>
            <a:r>
              <a:rPr lang="es-ES" dirty="0" smtClean="0"/>
              <a:t> </a:t>
            </a:r>
          </a:p>
          <a:p>
            <a:endParaRPr lang="es-ES" sz="1600" dirty="0" smtClean="0">
              <a:latin typeface="Comic Sans MS" pitchFamily="66" charset="0"/>
            </a:endParaRPr>
          </a:p>
          <a:p>
            <a:r>
              <a:rPr lang="es-ES" sz="1600" dirty="0" smtClean="0">
                <a:latin typeface="Comic Sans MS" pitchFamily="66" charset="0"/>
              </a:rPr>
              <a:t>EN LA ASAMBLEA SE ACORDÓ CON EL GRUPO, TENIENDO EN CUENTA EL HILO CONDUCTOR DEL CUENTO QUE HABÍAN ESCUCHADO,  CUAL IBA A SER EL VIAJE QUE IBAN A EMPRENDER PARA BUSCAR LAS LETRAS DE SU NOMBRE. ENTRE TODOS Y TODAS ELIGIERON CUALES SERÍAN LOS LUGARES DONDE  IBAN A IR A BUSCAR CADA UNA DE LAS LETRAS. </a:t>
            </a:r>
            <a:endParaRPr lang="es-ES" sz="1600" dirty="0">
              <a:latin typeface="Comic Sans MS" pitchFamily="66" charset="0"/>
            </a:endParaRPr>
          </a:p>
        </p:txBody>
      </p:sp>
      <p:pic>
        <p:nvPicPr>
          <p:cNvPr id="2050" name="Picture 2" descr="C:\Documents and Settings\pc1\Escritorio\IMG_7028.JPG"/>
          <p:cNvPicPr>
            <a:picLocks noChangeAspect="1" noChangeArrowheads="1"/>
          </p:cNvPicPr>
          <p:nvPr/>
        </p:nvPicPr>
        <p:blipFill>
          <a:blip r:embed="rId2" cstate="print"/>
          <a:srcRect/>
          <a:stretch>
            <a:fillRect/>
          </a:stretch>
        </p:blipFill>
        <p:spPr bwMode="auto">
          <a:xfrm>
            <a:off x="5643570" y="428604"/>
            <a:ext cx="2643206" cy="35242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642918"/>
            <a:ext cx="2857520" cy="2277547"/>
          </a:xfrm>
          <a:prstGeom prst="rect">
            <a:avLst/>
          </a:prstGeom>
          <a:noFill/>
        </p:spPr>
        <p:txBody>
          <a:bodyPr wrap="square" rtlCol="0">
            <a:spAutoFit/>
          </a:bodyPr>
          <a:lstStyle/>
          <a:p>
            <a:pPr>
              <a:buFont typeface="Arial" pitchFamily="34" charset="0"/>
              <a:buChar char="•"/>
            </a:pPr>
            <a:r>
              <a:rPr lang="es-ES" dirty="0" smtClean="0"/>
              <a:t> </a:t>
            </a:r>
            <a:r>
              <a:rPr lang="es-ES" dirty="0" smtClean="0">
                <a:latin typeface="Comic Sans MS" pitchFamily="66" charset="0"/>
              </a:rPr>
              <a:t>ELECCIÓN Y ELABORACIÓN CON LAS FAMILIAS DEL TRANSPORTE QUE IBAN A UTILIZAR PARA REALIZAR EL VIAJE.</a:t>
            </a:r>
            <a:endParaRPr lang="es-ES" dirty="0" smtClean="0"/>
          </a:p>
          <a:p>
            <a:endParaRPr lang="es-ES" sz="1600" dirty="0" smtClean="0">
              <a:latin typeface="Comic Sans MS" pitchFamily="66" charset="0"/>
            </a:endParaRPr>
          </a:p>
        </p:txBody>
      </p:sp>
      <p:pic>
        <p:nvPicPr>
          <p:cNvPr id="3" name="2 Imagen"/>
          <p:cNvPicPr/>
          <p:nvPr/>
        </p:nvPicPr>
        <p:blipFill>
          <a:blip r:embed="rId2"/>
          <a:srcRect/>
          <a:stretch>
            <a:fillRect/>
          </a:stretch>
        </p:blipFill>
        <p:spPr bwMode="auto">
          <a:xfrm>
            <a:off x="3214678" y="642918"/>
            <a:ext cx="2500330" cy="2004888"/>
          </a:xfrm>
          <a:prstGeom prst="rect">
            <a:avLst/>
          </a:prstGeom>
          <a:noFill/>
          <a:ln w="9525">
            <a:noFill/>
            <a:miter lim="800000"/>
            <a:headEnd/>
            <a:tailEnd/>
          </a:ln>
        </p:spPr>
      </p:pic>
      <p:pic>
        <p:nvPicPr>
          <p:cNvPr id="4" name="3 Imagen"/>
          <p:cNvPicPr/>
          <p:nvPr/>
        </p:nvPicPr>
        <p:blipFill>
          <a:blip r:embed="rId3" cstate="print"/>
          <a:srcRect/>
          <a:stretch>
            <a:fillRect/>
          </a:stretch>
        </p:blipFill>
        <p:spPr bwMode="auto">
          <a:xfrm>
            <a:off x="5857884" y="642918"/>
            <a:ext cx="2786082" cy="2147764"/>
          </a:xfrm>
          <a:prstGeom prst="rect">
            <a:avLst/>
          </a:prstGeom>
          <a:noFill/>
          <a:ln w="9525">
            <a:noFill/>
            <a:miter lim="800000"/>
            <a:headEnd/>
            <a:tailEnd/>
          </a:ln>
        </p:spPr>
      </p:pic>
      <p:sp>
        <p:nvSpPr>
          <p:cNvPr id="5" name="4 CuadroTexto"/>
          <p:cNvSpPr txBox="1"/>
          <p:nvPr/>
        </p:nvSpPr>
        <p:spPr>
          <a:xfrm>
            <a:off x="714348" y="3429000"/>
            <a:ext cx="2857520" cy="892552"/>
          </a:xfrm>
          <a:prstGeom prst="rect">
            <a:avLst/>
          </a:prstGeom>
          <a:noFill/>
        </p:spPr>
        <p:txBody>
          <a:bodyPr wrap="square" rtlCol="0">
            <a:spAutoFit/>
          </a:bodyPr>
          <a:lstStyle/>
          <a:p>
            <a:pPr>
              <a:buFont typeface="Arial" pitchFamily="34" charset="0"/>
              <a:buChar char="•"/>
            </a:pPr>
            <a:r>
              <a:rPr lang="es-ES" dirty="0" smtClean="0"/>
              <a:t> </a:t>
            </a:r>
            <a:r>
              <a:rPr lang="es-ES" dirty="0" smtClean="0">
                <a:latin typeface="Comic Sans MS" pitchFamily="66" charset="0"/>
              </a:rPr>
              <a:t>CONSTRUCCIÓN DE UNA HABITACIÓN.</a:t>
            </a:r>
            <a:endParaRPr lang="es-ES" dirty="0" smtClean="0"/>
          </a:p>
          <a:p>
            <a:endParaRPr lang="es-ES" sz="1600" dirty="0" smtClean="0">
              <a:latin typeface="Comic Sans MS" pitchFamily="66" charset="0"/>
            </a:endParaRPr>
          </a:p>
        </p:txBody>
      </p:sp>
      <p:sp>
        <p:nvSpPr>
          <p:cNvPr id="7" name="6 CuadroTexto"/>
          <p:cNvSpPr txBox="1"/>
          <p:nvPr/>
        </p:nvSpPr>
        <p:spPr>
          <a:xfrm>
            <a:off x="4143372" y="3000372"/>
            <a:ext cx="4572032" cy="3231654"/>
          </a:xfrm>
          <a:prstGeom prst="rect">
            <a:avLst/>
          </a:prstGeom>
          <a:noFill/>
        </p:spPr>
        <p:txBody>
          <a:bodyPr wrap="square" rtlCol="0">
            <a:spAutoFit/>
          </a:bodyPr>
          <a:lstStyle/>
          <a:p>
            <a:pPr>
              <a:buFont typeface="Arial" pitchFamily="34" charset="0"/>
              <a:buChar char="•"/>
            </a:pPr>
            <a:r>
              <a:rPr lang="es-ES" dirty="0" smtClean="0"/>
              <a:t> </a:t>
            </a:r>
            <a:r>
              <a:rPr lang="es-ES" dirty="0" smtClean="0">
                <a:latin typeface="Comic Sans MS" pitchFamily="66" charset="0"/>
              </a:rPr>
              <a:t>EXPERIMENTACIÓN DE DIFERENTES TÉCNICAS PLÁSTICAS Y CREATIVAS QUE NOS TRANSPORTABAN A LOS LUGARES DEL CUENTO: </a:t>
            </a:r>
          </a:p>
          <a:p>
            <a:pPr>
              <a:buFont typeface="Arial" pitchFamily="34" charset="0"/>
              <a:buChar char="•"/>
            </a:pPr>
            <a:endParaRPr lang="es-ES" dirty="0" smtClean="0">
              <a:latin typeface="Comic Sans MS" pitchFamily="66" charset="0"/>
            </a:endParaRPr>
          </a:p>
          <a:p>
            <a:r>
              <a:rPr lang="es-ES" sz="1600" dirty="0" smtClean="0"/>
              <a:t>SEGÚN LOS LUGARES ACORDADOS EN LOS QUE VAN ENCONTRANDO LAS LETRAS, SE SELECCIONARON DIFERENTES TÉCNICAS QUE TENÍAN RELACIÓN CON CADA UNO DE LOS LUGARES.</a:t>
            </a:r>
          </a:p>
          <a:p>
            <a:endParaRPr lang="es-ES" sz="1600" dirty="0" smtClean="0">
              <a:latin typeface="Comic Sans MS" pitchFamily="66" charset="0"/>
            </a:endParaRPr>
          </a:p>
        </p:txBody>
      </p:sp>
      <p:pic>
        <p:nvPicPr>
          <p:cNvPr id="9" name="Picture 2" descr="E:\20150511_172754 (1).jpg"/>
          <p:cNvPicPr>
            <a:picLocks noChangeAspect="1" noChangeArrowheads="1"/>
          </p:cNvPicPr>
          <p:nvPr/>
        </p:nvPicPr>
        <p:blipFill>
          <a:blip r:embed="rId4" cstate="print"/>
          <a:srcRect/>
          <a:stretch>
            <a:fillRect/>
          </a:stretch>
        </p:blipFill>
        <p:spPr bwMode="auto">
          <a:xfrm>
            <a:off x="1142976" y="4143380"/>
            <a:ext cx="1714512" cy="2286016"/>
          </a:xfrm>
          <a:prstGeom prst="rect">
            <a:avLst/>
          </a:prstGeom>
          <a:noFill/>
        </p:spPr>
      </p:pic>
      <p:sp>
        <p:nvSpPr>
          <p:cNvPr id="10" name="9 CuadroTexto"/>
          <p:cNvSpPr txBox="1"/>
          <p:nvPr/>
        </p:nvSpPr>
        <p:spPr>
          <a:xfrm>
            <a:off x="4571968" y="5929330"/>
            <a:ext cx="4572032" cy="646331"/>
          </a:xfrm>
          <a:prstGeom prst="rect">
            <a:avLst/>
          </a:prstGeom>
          <a:noFill/>
        </p:spPr>
        <p:txBody>
          <a:bodyPr wrap="square" rtlCol="0">
            <a:spAutoFit/>
          </a:bodyPr>
          <a:lstStyle/>
          <a:p>
            <a:r>
              <a:rPr lang="es-ES" dirty="0" smtClean="0">
                <a:latin typeface="Comic Sans MS" pitchFamily="66" charset="0"/>
              </a:rPr>
              <a:t>-INDIVIDUAL</a:t>
            </a:r>
          </a:p>
          <a:p>
            <a:r>
              <a:rPr lang="es-ES" dirty="0" smtClean="0">
                <a:latin typeface="Comic Sans MS" pitchFamily="66" charset="0"/>
              </a:rPr>
              <a:t>-EN GRUPO</a:t>
            </a:r>
            <a:endParaRPr lang="es-ES" dirty="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20150413_103535.jpg"/>
          <p:cNvPicPr>
            <a:picLocks noChangeAspect="1" noChangeArrowheads="1"/>
          </p:cNvPicPr>
          <p:nvPr/>
        </p:nvPicPr>
        <p:blipFill>
          <a:blip r:embed="rId2" cstate="print"/>
          <a:srcRect/>
          <a:stretch>
            <a:fillRect/>
          </a:stretch>
        </p:blipFill>
        <p:spPr bwMode="auto">
          <a:xfrm>
            <a:off x="571472" y="285728"/>
            <a:ext cx="2238391" cy="1678793"/>
          </a:xfrm>
          <a:prstGeom prst="rect">
            <a:avLst/>
          </a:prstGeom>
          <a:noFill/>
        </p:spPr>
      </p:pic>
      <p:pic>
        <p:nvPicPr>
          <p:cNvPr id="1027" name="Picture 3" descr="E:\20150413_103629.jpg"/>
          <p:cNvPicPr>
            <a:picLocks noChangeAspect="1" noChangeArrowheads="1"/>
          </p:cNvPicPr>
          <p:nvPr/>
        </p:nvPicPr>
        <p:blipFill>
          <a:blip r:embed="rId3" cstate="print"/>
          <a:srcRect/>
          <a:stretch>
            <a:fillRect/>
          </a:stretch>
        </p:blipFill>
        <p:spPr bwMode="auto">
          <a:xfrm>
            <a:off x="500034" y="2071678"/>
            <a:ext cx="2357454" cy="1768091"/>
          </a:xfrm>
          <a:prstGeom prst="rect">
            <a:avLst/>
          </a:prstGeom>
          <a:noFill/>
        </p:spPr>
      </p:pic>
      <p:pic>
        <p:nvPicPr>
          <p:cNvPr id="1028" name="Picture 4" descr="E:\PAULA P. EL CUENTO POR FOTOS\CUENTO DE PAULA POLO (11).jpg"/>
          <p:cNvPicPr>
            <a:picLocks noChangeAspect="1" noChangeArrowheads="1"/>
          </p:cNvPicPr>
          <p:nvPr/>
        </p:nvPicPr>
        <p:blipFill>
          <a:blip r:embed="rId4" cstate="print"/>
          <a:srcRect/>
          <a:stretch>
            <a:fillRect/>
          </a:stretch>
        </p:blipFill>
        <p:spPr bwMode="auto">
          <a:xfrm>
            <a:off x="357158" y="4000504"/>
            <a:ext cx="2682005" cy="2011504"/>
          </a:xfrm>
          <a:prstGeom prst="rect">
            <a:avLst/>
          </a:prstGeom>
          <a:noFill/>
        </p:spPr>
      </p:pic>
      <p:sp>
        <p:nvSpPr>
          <p:cNvPr id="5" name="4 CuadroTexto"/>
          <p:cNvSpPr txBox="1"/>
          <p:nvPr/>
        </p:nvSpPr>
        <p:spPr>
          <a:xfrm>
            <a:off x="1142976" y="6143644"/>
            <a:ext cx="2286016" cy="369332"/>
          </a:xfrm>
          <a:prstGeom prst="rect">
            <a:avLst/>
          </a:prstGeom>
          <a:noFill/>
        </p:spPr>
        <p:txBody>
          <a:bodyPr wrap="square" rtlCol="0">
            <a:spAutoFit/>
          </a:bodyPr>
          <a:lstStyle/>
          <a:p>
            <a:r>
              <a:rPr lang="es-ES" dirty="0" smtClean="0">
                <a:latin typeface="Comic Sans MS" pitchFamily="66" charset="0"/>
              </a:rPr>
              <a:t>EL MAR</a:t>
            </a:r>
            <a:endParaRPr lang="es-ES" dirty="0">
              <a:latin typeface="Comic Sans MS" pitchFamily="66" charset="0"/>
            </a:endParaRPr>
          </a:p>
        </p:txBody>
      </p:sp>
      <p:pic>
        <p:nvPicPr>
          <p:cNvPr id="1029" name="Picture 5" descr="E:\20150424_094507.jpg"/>
          <p:cNvPicPr>
            <a:picLocks noChangeAspect="1" noChangeArrowheads="1"/>
          </p:cNvPicPr>
          <p:nvPr/>
        </p:nvPicPr>
        <p:blipFill>
          <a:blip r:embed="rId5" cstate="print"/>
          <a:srcRect/>
          <a:stretch>
            <a:fillRect/>
          </a:stretch>
        </p:blipFill>
        <p:spPr bwMode="auto">
          <a:xfrm>
            <a:off x="3357554" y="571480"/>
            <a:ext cx="2643206" cy="1982405"/>
          </a:xfrm>
          <a:prstGeom prst="rect">
            <a:avLst/>
          </a:prstGeom>
          <a:noFill/>
        </p:spPr>
      </p:pic>
      <p:pic>
        <p:nvPicPr>
          <p:cNvPr id="1030" name="Picture 6" descr="E:\PAULA P. EL CUENTO POR FOTOS\CUENTO DE PAULA POLO (17).jpg"/>
          <p:cNvPicPr>
            <a:picLocks noChangeAspect="1" noChangeArrowheads="1"/>
          </p:cNvPicPr>
          <p:nvPr/>
        </p:nvPicPr>
        <p:blipFill>
          <a:blip r:embed="rId6" cstate="print"/>
          <a:srcRect/>
          <a:stretch>
            <a:fillRect/>
          </a:stretch>
        </p:blipFill>
        <p:spPr bwMode="auto">
          <a:xfrm>
            <a:off x="3500430" y="3000372"/>
            <a:ext cx="2400000" cy="1800000"/>
          </a:xfrm>
          <a:prstGeom prst="rect">
            <a:avLst/>
          </a:prstGeom>
          <a:noFill/>
        </p:spPr>
      </p:pic>
      <p:sp>
        <p:nvSpPr>
          <p:cNvPr id="8" name="7 CuadroTexto"/>
          <p:cNvSpPr txBox="1"/>
          <p:nvPr/>
        </p:nvSpPr>
        <p:spPr>
          <a:xfrm>
            <a:off x="3286116" y="5214950"/>
            <a:ext cx="3071834" cy="369332"/>
          </a:xfrm>
          <a:prstGeom prst="rect">
            <a:avLst/>
          </a:prstGeom>
          <a:noFill/>
        </p:spPr>
        <p:txBody>
          <a:bodyPr wrap="square" rtlCol="0">
            <a:spAutoFit/>
          </a:bodyPr>
          <a:lstStyle/>
          <a:p>
            <a:r>
              <a:rPr lang="es-ES" dirty="0" smtClean="0">
                <a:latin typeface="Comic Sans MS" pitchFamily="66" charset="0"/>
              </a:rPr>
              <a:t>EL HIELO Y LA NIEVE</a:t>
            </a:r>
            <a:endParaRPr lang="es-ES" dirty="0">
              <a:latin typeface="Comic Sans MS" pitchFamily="66" charset="0"/>
            </a:endParaRPr>
          </a:p>
        </p:txBody>
      </p:sp>
      <p:pic>
        <p:nvPicPr>
          <p:cNvPr id="2" name="Picture 2" descr="F:\FT.PROYECTO EL NIÑO-A QUE PIERDE SUS LETRAS\TÉCNICAS CUENTO\2. ARENA (10).jpg"/>
          <p:cNvPicPr>
            <a:picLocks noChangeAspect="1" noChangeArrowheads="1"/>
          </p:cNvPicPr>
          <p:nvPr/>
        </p:nvPicPr>
        <p:blipFill>
          <a:blip r:embed="rId7" cstate="print"/>
          <a:srcRect/>
          <a:stretch>
            <a:fillRect/>
          </a:stretch>
        </p:blipFill>
        <p:spPr bwMode="auto">
          <a:xfrm>
            <a:off x="6357950" y="2571744"/>
            <a:ext cx="2400000" cy="1800000"/>
          </a:xfrm>
          <a:prstGeom prst="rect">
            <a:avLst/>
          </a:prstGeom>
          <a:noFill/>
        </p:spPr>
      </p:pic>
      <p:pic>
        <p:nvPicPr>
          <p:cNvPr id="3" name="Picture 3" descr="F:\FT.PROYECTO EL NIÑO-A QUE PIERDE SUS LETRAS\TÉCNICAS CUENTO\2. ARENA (8).jpg"/>
          <p:cNvPicPr>
            <a:picLocks noChangeAspect="1" noChangeArrowheads="1"/>
          </p:cNvPicPr>
          <p:nvPr/>
        </p:nvPicPr>
        <p:blipFill>
          <a:blip r:embed="rId8" cstate="print"/>
          <a:srcRect/>
          <a:stretch>
            <a:fillRect/>
          </a:stretch>
        </p:blipFill>
        <p:spPr bwMode="auto">
          <a:xfrm>
            <a:off x="6357950" y="4572008"/>
            <a:ext cx="2400000" cy="1800000"/>
          </a:xfrm>
          <a:prstGeom prst="rect">
            <a:avLst/>
          </a:prstGeom>
          <a:noFill/>
        </p:spPr>
      </p:pic>
      <p:sp>
        <p:nvSpPr>
          <p:cNvPr id="11" name="10 CuadroTexto"/>
          <p:cNvSpPr txBox="1"/>
          <p:nvPr/>
        </p:nvSpPr>
        <p:spPr>
          <a:xfrm>
            <a:off x="6072166" y="1857364"/>
            <a:ext cx="3071834" cy="369332"/>
          </a:xfrm>
          <a:prstGeom prst="rect">
            <a:avLst/>
          </a:prstGeom>
          <a:noFill/>
        </p:spPr>
        <p:txBody>
          <a:bodyPr wrap="square" rtlCol="0">
            <a:spAutoFit/>
          </a:bodyPr>
          <a:lstStyle/>
          <a:p>
            <a:r>
              <a:rPr lang="es-ES" dirty="0" smtClean="0">
                <a:latin typeface="Comic Sans MS" pitchFamily="66" charset="0"/>
              </a:rPr>
              <a:t>LA ARENA DE LA PLAYA</a:t>
            </a:r>
            <a:endParaRPr lang="es-ES" dirty="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BIBLIOTECA3\AppData\Local\Microsoft\Windows\INetCache\Content.Word\20150420_094615.jpg"/>
          <p:cNvPicPr/>
          <p:nvPr/>
        </p:nvPicPr>
        <p:blipFill>
          <a:blip r:embed="rId2" cstate="print"/>
          <a:srcRect/>
          <a:stretch>
            <a:fillRect/>
          </a:stretch>
        </p:blipFill>
        <p:spPr bwMode="auto">
          <a:xfrm rot="5400000">
            <a:off x="5876569" y="1338613"/>
            <a:ext cx="3605967" cy="2500330"/>
          </a:xfrm>
          <a:prstGeom prst="rect">
            <a:avLst/>
          </a:prstGeom>
          <a:noFill/>
          <a:ln w="9525">
            <a:noFill/>
            <a:miter lim="800000"/>
            <a:headEnd/>
            <a:tailEnd/>
          </a:ln>
        </p:spPr>
      </p:pic>
      <p:pic>
        <p:nvPicPr>
          <p:cNvPr id="3" name="2 Imagen" descr="C:\Users\BIBLIOTECA3\AppData\Local\Microsoft\Windows\INetCache\Content.Word\20150421_104345.jpg"/>
          <p:cNvPicPr/>
          <p:nvPr/>
        </p:nvPicPr>
        <p:blipFill>
          <a:blip r:embed="rId3" cstate="print"/>
          <a:srcRect/>
          <a:stretch>
            <a:fillRect/>
          </a:stretch>
        </p:blipFill>
        <p:spPr bwMode="auto">
          <a:xfrm>
            <a:off x="6000760" y="4572008"/>
            <a:ext cx="2928958" cy="1928826"/>
          </a:xfrm>
          <a:prstGeom prst="rect">
            <a:avLst/>
          </a:prstGeom>
          <a:noFill/>
          <a:ln w="9525">
            <a:noFill/>
            <a:miter lim="800000"/>
            <a:headEnd/>
            <a:tailEnd/>
          </a:ln>
        </p:spPr>
      </p:pic>
      <p:sp>
        <p:nvSpPr>
          <p:cNvPr id="4" name="3 CuadroTexto"/>
          <p:cNvSpPr txBox="1"/>
          <p:nvPr/>
        </p:nvSpPr>
        <p:spPr>
          <a:xfrm>
            <a:off x="6786578" y="214290"/>
            <a:ext cx="3071834" cy="369332"/>
          </a:xfrm>
          <a:prstGeom prst="rect">
            <a:avLst/>
          </a:prstGeom>
          <a:noFill/>
        </p:spPr>
        <p:txBody>
          <a:bodyPr wrap="square" rtlCol="0">
            <a:spAutoFit/>
          </a:bodyPr>
          <a:lstStyle/>
          <a:p>
            <a:r>
              <a:rPr lang="es-ES" dirty="0" smtClean="0">
                <a:latin typeface="Comic Sans MS" pitchFamily="66" charset="0"/>
              </a:rPr>
              <a:t>LA LUNA</a:t>
            </a:r>
            <a:endParaRPr lang="es-ES" dirty="0">
              <a:latin typeface="Comic Sans MS" pitchFamily="66" charset="0"/>
            </a:endParaRPr>
          </a:p>
        </p:txBody>
      </p:sp>
      <p:pic>
        <p:nvPicPr>
          <p:cNvPr id="3074" name="Picture 2" descr="C:\Documents and Settings\pc1\Escritorio\CUENTO-técnicas\IMG_1112.JPG"/>
          <p:cNvPicPr>
            <a:picLocks noChangeAspect="1" noChangeArrowheads="1"/>
          </p:cNvPicPr>
          <p:nvPr/>
        </p:nvPicPr>
        <p:blipFill>
          <a:blip r:embed="rId4" cstate="print"/>
          <a:srcRect/>
          <a:stretch>
            <a:fillRect/>
          </a:stretch>
        </p:blipFill>
        <p:spPr bwMode="auto">
          <a:xfrm>
            <a:off x="357158" y="642918"/>
            <a:ext cx="2201700" cy="2947732"/>
          </a:xfrm>
          <a:prstGeom prst="rect">
            <a:avLst/>
          </a:prstGeom>
          <a:noFill/>
        </p:spPr>
      </p:pic>
      <p:pic>
        <p:nvPicPr>
          <p:cNvPr id="3075" name="Picture 3" descr="C:\Documents and Settings\pc1\Escritorio\CUENTO-técnicas\IMG_7754.JPG"/>
          <p:cNvPicPr>
            <a:picLocks noChangeAspect="1" noChangeArrowheads="1"/>
          </p:cNvPicPr>
          <p:nvPr/>
        </p:nvPicPr>
        <p:blipFill>
          <a:blip r:embed="rId5" cstate="print"/>
          <a:srcRect/>
          <a:stretch>
            <a:fillRect/>
          </a:stretch>
        </p:blipFill>
        <p:spPr bwMode="auto">
          <a:xfrm>
            <a:off x="571472" y="4143380"/>
            <a:ext cx="1785950" cy="2381267"/>
          </a:xfrm>
          <a:prstGeom prst="rect">
            <a:avLst/>
          </a:prstGeom>
          <a:noFill/>
        </p:spPr>
      </p:pic>
      <p:pic>
        <p:nvPicPr>
          <p:cNvPr id="3076" name="Picture 4" descr="C:\Documents and Settings\pc1\Escritorio\CUENTO-técnicas\IMG_8044.JPG"/>
          <p:cNvPicPr>
            <a:picLocks noChangeAspect="1" noChangeArrowheads="1"/>
          </p:cNvPicPr>
          <p:nvPr/>
        </p:nvPicPr>
        <p:blipFill>
          <a:blip r:embed="rId6" cstate="print"/>
          <a:srcRect/>
          <a:stretch>
            <a:fillRect/>
          </a:stretch>
        </p:blipFill>
        <p:spPr bwMode="auto">
          <a:xfrm rot="5400000">
            <a:off x="2196085" y="2304453"/>
            <a:ext cx="4148218" cy="3111164"/>
          </a:xfrm>
          <a:prstGeom prst="rect">
            <a:avLst/>
          </a:prstGeom>
          <a:noFill/>
        </p:spPr>
      </p:pic>
      <p:sp>
        <p:nvSpPr>
          <p:cNvPr id="8" name="7 CuadroTexto"/>
          <p:cNvSpPr txBox="1"/>
          <p:nvPr/>
        </p:nvSpPr>
        <p:spPr>
          <a:xfrm>
            <a:off x="3143240" y="1142984"/>
            <a:ext cx="3071834" cy="369332"/>
          </a:xfrm>
          <a:prstGeom prst="rect">
            <a:avLst/>
          </a:prstGeom>
          <a:noFill/>
        </p:spPr>
        <p:txBody>
          <a:bodyPr wrap="square" rtlCol="0">
            <a:spAutoFit/>
          </a:bodyPr>
          <a:lstStyle/>
          <a:p>
            <a:r>
              <a:rPr lang="es-ES" dirty="0" smtClean="0">
                <a:latin typeface="Comic Sans MS" pitchFamily="66" charset="0"/>
              </a:rPr>
              <a:t>LA FIESTA</a:t>
            </a:r>
            <a:endParaRPr lang="es-ES" dirty="0">
              <a:latin typeface="Comic Sans MS" pitchFamily="66" charset="0"/>
            </a:endParaRPr>
          </a:p>
        </p:txBody>
      </p:sp>
      <p:sp>
        <p:nvSpPr>
          <p:cNvPr id="9" name="8 CuadroTexto"/>
          <p:cNvSpPr txBox="1"/>
          <p:nvPr/>
        </p:nvSpPr>
        <p:spPr>
          <a:xfrm>
            <a:off x="714348" y="3643314"/>
            <a:ext cx="3071834" cy="369332"/>
          </a:xfrm>
          <a:prstGeom prst="rect">
            <a:avLst/>
          </a:prstGeom>
          <a:noFill/>
        </p:spPr>
        <p:txBody>
          <a:bodyPr wrap="square" rtlCol="0">
            <a:spAutoFit/>
          </a:bodyPr>
          <a:lstStyle/>
          <a:p>
            <a:r>
              <a:rPr lang="es-ES" dirty="0" smtClean="0">
                <a:latin typeface="Comic Sans MS" pitchFamily="66" charset="0"/>
              </a:rPr>
              <a:t>EL MAR</a:t>
            </a:r>
            <a:endParaRPr lang="es-ES" dirty="0">
              <a:latin typeface="Comic Sans MS" pitchFamily="66" charset="0"/>
            </a:endParaRPr>
          </a:p>
        </p:txBody>
      </p:sp>
      <p:sp>
        <p:nvSpPr>
          <p:cNvPr id="10" name="9 CuadroTexto"/>
          <p:cNvSpPr txBox="1"/>
          <p:nvPr/>
        </p:nvSpPr>
        <p:spPr>
          <a:xfrm>
            <a:off x="571472" y="214290"/>
            <a:ext cx="3071834" cy="369332"/>
          </a:xfrm>
          <a:prstGeom prst="rect">
            <a:avLst/>
          </a:prstGeom>
          <a:noFill/>
        </p:spPr>
        <p:txBody>
          <a:bodyPr wrap="square" rtlCol="0">
            <a:spAutoFit/>
          </a:bodyPr>
          <a:lstStyle/>
          <a:p>
            <a:r>
              <a:rPr lang="es-ES" dirty="0" smtClean="0">
                <a:latin typeface="Comic Sans MS" pitchFamily="66" charset="0"/>
              </a:rPr>
              <a:t>EL DESIERTO</a:t>
            </a:r>
            <a:endParaRPr lang="es-ES" dirty="0">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159</TotalTime>
  <Words>431</Words>
  <PresentationFormat>Presentación en pantalla (4:3)</PresentationFormat>
  <Paragraphs>62</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Viajes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cp:lastModifiedBy>
  <cp:revision>20</cp:revision>
  <dcterms:modified xsi:type="dcterms:W3CDTF">2015-06-08T13:36:37Z</dcterms:modified>
</cp:coreProperties>
</file>