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sldIdLst>
    <p:sldId id="256" r:id="rId2"/>
    <p:sldId id="257" r:id="rId3"/>
    <p:sldId id="259" r:id="rId4"/>
    <p:sldId id="258" r:id="rId5"/>
    <p:sldId id="269" r:id="rId6"/>
    <p:sldId id="276" r:id="rId7"/>
    <p:sldId id="277" r:id="rId8"/>
    <p:sldId id="260" r:id="rId9"/>
    <p:sldId id="261" r:id="rId10"/>
    <p:sldId id="262" r:id="rId11"/>
    <p:sldId id="263" r:id="rId12"/>
    <p:sldId id="267" r:id="rId13"/>
    <p:sldId id="266" r:id="rId14"/>
    <p:sldId id="268" r:id="rId15"/>
    <p:sldId id="264" r:id="rId16"/>
    <p:sldId id="265" r:id="rId17"/>
    <p:sldId id="270" r:id="rId18"/>
    <p:sldId id="271" r:id="rId19"/>
    <p:sldId id="272" r:id="rId20"/>
    <p:sldId id="273" r:id="rId21"/>
    <p:sldId id="274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102C-8B17-40BD-8321-DD042E48B16E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38A0-0FA6-4AAF-8829-60C0944E7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9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84C9-9FB8-4E7A-AB51-801F2AD34A95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A4B9C-790C-4858-9607-312ACA482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52A9-1248-404A-A19B-390B117CABE6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1239-CD81-4D79-B1A5-3A5A8A3ED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71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328E-77D0-4B07-A3FF-AD6EBF763A7F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CF04-7635-48FD-A1E1-0E8C79133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6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610A-06FB-4EAF-8823-969001C68151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0BD9-9ACE-4D0C-B4DF-541CDE31F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3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9A20-022B-4B7B-BE72-CBAC8A5B538D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7901-620B-4E26-9D94-3B164FFBF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BB28-450F-41E5-9BB5-7BFA90F8D1C5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0E79-AD36-4BD7-93CB-54605B0A3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6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BF26-A1CB-4A27-8092-0A11494A6812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8942-0945-4F26-A6D8-53DE9BD3C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37E1-A4F2-4E73-B527-A84AC71A28EF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BF3D-F13C-4EAC-A88D-3746F8E20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6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C7C8-25EF-42D1-8E15-1050A8951717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27DD-CFD2-4941-A9AC-EB39D0B08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38A6-D9DD-4EAC-BFBF-1D60EA89AE7D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8FD6-3A0E-4A2E-9C8B-F81433C22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7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B049F-9C51-464F-88A7-E3724876EEA8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A367-620F-40A6-A706-1CBF5B083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7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C833-9CD8-47D0-B9F4-E62D31786356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6842-EF5C-48FD-A796-297078454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2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CBD7-6E40-49EE-BD98-756A53F90B63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F9E1-882E-488D-A699-B6A1A48D2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D425-F208-4230-9D7E-4CE459743A8E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6D437-4BF0-40EC-B4AF-217D667F0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0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71F3-3F99-4D78-9ACB-B59FBCA487DA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8ED5-C763-4034-9BF9-87EA30DA4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2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AC7D-877D-4C59-8942-30E320EF991F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6DDB-5EB9-4E83-81FE-529D73CDF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6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EC6F0C7A-7924-4517-A23B-5B290FA7CAC8}" type="datetimeFigureOut">
              <a:rPr lang="en-US"/>
              <a:pPr>
                <a:defRPr/>
              </a:pPr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D06B88-EC8A-47CE-A348-C545023B4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41" r:id="rId12"/>
    <p:sldLayoutId id="2147484338" r:id="rId13"/>
    <p:sldLayoutId id="2147484342" r:id="rId14"/>
    <p:sldLayoutId id="2147484343" r:id="rId15"/>
    <p:sldLayoutId id="2147484339" r:id="rId16"/>
    <p:sldLayoutId id="2147484340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957388" y="3215048"/>
            <a:ext cx="768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Jugamos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Lentes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Espejos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38" y="0"/>
            <a:ext cx="2220912" cy="2219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738701" y="4363501"/>
            <a:ext cx="7045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2400" u="sng" dirty="0">
                <a:latin typeface="Tw Cen MT" panose="020B0602020104020603" pitchFamily="34" charset="0"/>
              </a:rPr>
              <a:t>Autora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w Cen MT" panose="020B0602020104020603" pitchFamily="34" charset="0"/>
              </a:rPr>
              <a:t>Judith Bascones </a:t>
            </a:r>
            <a:r>
              <a:rPr lang="en-US" altLang="en-US" sz="2400" dirty="0" err="1">
                <a:latin typeface="Tw Cen MT" panose="020B0602020104020603" pitchFamily="34" charset="0"/>
              </a:rPr>
              <a:t>Lejter</a:t>
            </a:r>
            <a:endParaRPr lang="en-US" altLang="en-US" sz="2400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w Cen MT" panose="020B0602020104020603" pitchFamily="34" charset="0"/>
              </a:rPr>
              <a:t>Licenciada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en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Educación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Inicial</a:t>
            </a:r>
            <a:endParaRPr lang="en-US" altLang="en-US" sz="2400" dirty="0">
              <a:latin typeface="Tw Cen MT" panose="020B0602020104020603" pitchFamily="34" charset="0"/>
            </a:endParaRPr>
          </a:p>
        </p:txBody>
      </p:sp>
      <p:pic>
        <p:nvPicPr>
          <p:cNvPr id="5125" name="Picture 6" descr="C:\Users\Jeanette\Documents\LOGO MARTÍN TOVAR Y TOV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04813"/>
            <a:ext cx="1644650" cy="1798637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3656" y="592428"/>
            <a:ext cx="5409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UEN MARTIN TOVAR Y TOVAR</a:t>
            </a:r>
          </a:p>
          <a:p>
            <a:pPr algn="ctr"/>
            <a:r>
              <a:rPr lang="en-US" sz="2000" dirty="0" smtClean="0"/>
              <a:t>MINISTERIO DEL POPULAR Y EDUCACIÓN</a:t>
            </a:r>
          </a:p>
          <a:p>
            <a:pPr algn="ctr"/>
            <a:r>
              <a:rPr lang="en-US" sz="2000" dirty="0" smtClean="0"/>
              <a:t>COLONIA TOVAR</a:t>
            </a:r>
          </a:p>
          <a:p>
            <a:pPr algn="ctr"/>
            <a:r>
              <a:rPr lang="en-US" sz="2000" dirty="0" smtClean="0"/>
              <a:t>VENEZUELA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898650"/>
            <a:ext cx="3113087" cy="47910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617788" y="873125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REGISTROS DE LAS OBSERVACIONES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062663" y="2260600"/>
            <a:ext cx="4784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Tw Cen MT" panose="020B0602020104020603" pitchFamily="34" charset="0"/>
              </a:rPr>
              <a:t>COMENTARIOS DE LOS NIŇOS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992813" y="2897188"/>
            <a:ext cx="49244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w Cen MT" panose="020B0602020104020603" pitchFamily="34" charset="0"/>
              </a:rPr>
              <a:t>La </a:t>
            </a:r>
            <a:r>
              <a:rPr lang="en-US" altLang="en-US" sz="2400" dirty="0" err="1">
                <a:latin typeface="Tw Cen MT" panose="020B0602020104020603" pitchFamily="34" charset="0"/>
              </a:rPr>
              <a:t>hoja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es</a:t>
            </a:r>
            <a:r>
              <a:rPr lang="en-US" altLang="en-US" sz="2400" dirty="0">
                <a:latin typeface="Tw Cen MT" panose="020B0602020104020603" pitchFamily="34" charset="0"/>
              </a:rPr>
              <a:t> de color </a:t>
            </a:r>
            <a:r>
              <a:rPr lang="en-US" altLang="en-US" sz="2400" dirty="0" err="1">
                <a:latin typeface="Tw Cen MT" panose="020B0602020104020603" pitchFamily="34" charset="0"/>
              </a:rPr>
              <a:t>verde</a:t>
            </a:r>
            <a:endParaRPr lang="en-US" altLang="en-US" sz="2400" dirty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w Cen MT" panose="020B0602020104020603" pitchFamily="34" charset="0"/>
              </a:rPr>
              <a:t>Con la </a:t>
            </a:r>
            <a:r>
              <a:rPr lang="en-US" altLang="en-US" sz="2400" dirty="0" err="1">
                <a:latin typeface="Tw Cen MT" panose="020B0602020104020603" pitchFamily="34" charset="0"/>
              </a:rPr>
              <a:t>lupa</a:t>
            </a:r>
            <a:r>
              <a:rPr lang="en-US" altLang="en-US" sz="2400" dirty="0">
                <a:latin typeface="Tw Cen MT" panose="020B0602020104020603" pitchFamily="34" charset="0"/>
              </a:rPr>
              <a:t>, la </a:t>
            </a:r>
            <a:r>
              <a:rPr lang="en-US" altLang="en-US" sz="2400" dirty="0" err="1">
                <a:latin typeface="Tw Cen MT" panose="020B0602020104020603" pitchFamily="34" charset="0"/>
              </a:rPr>
              <a:t>hoja</a:t>
            </a:r>
            <a:r>
              <a:rPr lang="en-US" altLang="en-US" sz="2400" dirty="0">
                <a:latin typeface="Tw Cen MT" panose="020B0602020104020603" pitchFamily="34" charset="0"/>
              </a:rPr>
              <a:t> se </a:t>
            </a:r>
            <a:r>
              <a:rPr lang="en-US" altLang="en-US" sz="2400" dirty="0" err="1">
                <a:latin typeface="Tw Cen MT" panose="020B0602020104020603" pitchFamily="34" charset="0"/>
              </a:rPr>
              <a:t>ve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más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grande</a:t>
            </a:r>
            <a:endParaRPr lang="en-US" altLang="en-US" sz="2400" dirty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w Cen MT" panose="020B0602020104020603" pitchFamily="34" charset="0"/>
              </a:rPr>
              <a:t>Se </a:t>
            </a:r>
            <a:r>
              <a:rPr lang="en-US" altLang="en-US" sz="2400" dirty="0" err="1" smtClean="0">
                <a:latin typeface="Tw Cen MT" panose="020B0602020104020603" pitchFamily="34" charset="0"/>
              </a:rPr>
              <a:t>ven</a:t>
            </a:r>
            <a:r>
              <a:rPr lang="en-US" altLang="en-US" sz="2400" dirty="0" smtClean="0">
                <a:latin typeface="Tw Cen MT" panose="020B0602020104020603" pitchFamily="34" charset="0"/>
              </a:rPr>
              <a:t> </a:t>
            </a:r>
            <a:r>
              <a:rPr lang="en-US" altLang="en-US" sz="2400" dirty="0">
                <a:latin typeface="Tw Cen MT" panose="020B0602020104020603" pitchFamily="34" charset="0"/>
              </a:rPr>
              <a:t>las </a:t>
            </a:r>
            <a:r>
              <a:rPr lang="en-US" altLang="en-US" sz="2400" dirty="0" err="1">
                <a:latin typeface="Tw Cen MT" panose="020B0602020104020603" pitchFamily="34" charset="0"/>
              </a:rPr>
              <a:t>manchas</a:t>
            </a:r>
            <a:r>
              <a:rPr lang="en-US" altLang="en-US" sz="2400" dirty="0">
                <a:latin typeface="Tw Cen MT" panose="020B0602020104020603" pitchFamily="34" charset="0"/>
              </a:rPr>
              <a:t> de la </a:t>
            </a:r>
            <a:r>
              <a:rPr lang="en-US" altLang="en-US" sz="2400" dirty="0" err="1">
                <a:latin typeface="Tw Cen MT" panose="020B0602020104020603" pitchFamily="34" charset="0"/>
              </a:rPr>
              <a:t>hoja</a:t>
            </a:r>
            <a:endParaRPr lang="en-US" altLang="en-US" sz="2400" dirty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w Cen MT" panose="020B0602020104020603" pitchFamily="34" charset="0"/>
              </a:rPr>
              <a:t>Se </a:t>
            </a:r>
            <a:r>
              <a:rPr lang="en-US" altLang="en-US" sz="2400" dirty="0" err="1" smtClean="0">
                <a:latin typeface="Tw Cen MT" panose="020B0602020104020603" pitchFamily="34" charset="0"/>
              </a:rPr>
              <a:t>ven</a:t>
            </a:r>
            <a:r>
              <a:rPr lang="en-US" altLang="en-US" sz="2400" dirty="0" smtClean="0">
                <a:latin typeface="Tw Cen MT" panose="020B0602020104020603" pitchFamily="34" charset="0"/>
              </a:rPr>
              <a:t> </a:t>
            </a:r>
            <a:r>
              <a:rPr lang="en-US" altLang="en-US" sz="2400" dirty="0">
                <a:latin typeface="Tw Cen MT" panose="020B0602020104020603" pitchFamily="34" charset="0"/>
              </a:rPr>
              <a:t>las </a:t>
            </a:r>
            <a:r>
              <a:rPr lang="en-US" altLang="en-US" sz="2400" dirty="0" err="1">
                <a:latin typeface="Tw Cen MT" panose="020B0602020104020603" pitchFamily="34" charset="0"/>
              </a:rPr>
              <a:t>lineas</a:t>
            </a:r>
            <a:r>
              <a:rPr lang="en-US" altLang="en-US" sz="2400" dirty="0">
                <a:latin typeface="Tw Cen MT" panose="020B0602020104020603" pitchFamily="34" charset="0"/>
              </a:rPr>
              <a:t>.</a:t>
            </a:r>
            <a:endParaRPr lang="en-US" altLang="en-US" sz="18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058988" y="804863"/>
            <a:ext cx="6877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CONCEPTOS Y APRENDIZAJES LOGRADOS POR LOS NIŇOS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749800" y="3740150"/>
            <a:ext cx="1493838" cy="5222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w Cen MT" panose="020B0602020104020603" pitchFamily="34" charset="0"/>
              </a:rPr>
              <a:t>LA LUPA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243638" y="3014663"/>
            <a:ext cx="1606550" cy="725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7850188" y="1690688"/>
            <a:ext cx="3389312" cy="1631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ES UN INSTRUMENTO DE ÓPTICA QUE PERMITE OBSERVAR OBJETOS, Y DISCRIMINAR DETALLES, Y TAMAŇOS.</a:t>
            </a:r>
          </a:p>
        </p:txBody>
      </p: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8018463" y="4713288"/>
            <a:ext cx="3221037" cy="101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COMUNICAN SUS OBSERVACIONES, Y LO REGISTRAN EN DIBUJOS.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3638" y="4262438"/>
            <a:ext cx="1774825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619125" y="4910138"/>
            <a:ext cx="3052763" cy="1631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COMPARAN LAS CARACTERÍSTICAS DE LOS OBJETOS OBSERVADOS, Y LO COMUNICAN VERBALMENTE.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671888" y="4262438"/>
            <a:ext cx="1077912" cy="647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extBox 19"/>
          <p:cNvSpPr txBox="1">
            <a:spLocks noChangeArrowheads="1"/>
          </p:cNvSpPr>
          <p:nvPr/>
        </p:nvSpPr>
        <p:spPr bwMode="auto">
          <a:xfrm>
            <a:off x="746125" y="2162175"/>
            <a:ext cx="2743200" cy="14779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APORTAN IDEAS EN LA EXPERIENCIA ESCUCHANDO LAS OPINIONES DE SUS COMPAŇEROS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489325" y="3348038"/>
            <a:ext cx="1260475" cy="392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257550" y="2733675"/>
            <a:ext cx="4416425" cy="708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IMÁGENES CREADAS POR LA LUPA POR LA LUZ DEL SOL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303463" y="1743075"/>
            <a:ext cx="63230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IDEAS PREVIAS DE LOS NIŇOS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Tw Cen MT" panose="020B0602020104020603" pitchFamily="34" charset="0"/>
            </a:endParaRPr>
          </a:p>
        </p:txBody>
      </p:sp>
      <p:pic>
        <p:nvPicPr>
          <p:cNvPr id="16388" name="Picture 2" descr="https://encrypted-tbn3.gstatic.com/images?q=tbn:ANd9GcSHJ3iH1DGJ-He2ef3NzZAN0XQOuA-fffA9P5Ykoh6t3xt4zNBj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596900"/>
            <a:ext cx="1984375" cy="19843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1997075" y="3441700"/>
            <a:ext cx="1260475" cy="13843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393700" y="4924425"/>
            <a:ext cx="3813175" cy="708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GRACIAS AL SOL LAS PLANTAS VIVEN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73975" y="3441700"/>
            <a:ext cx="1392238" cy="181927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15"/>
          <p:cNvSpPr txBox="1">
            <a:spLocks noChangeArrowheads="1"/>
          </p:cNvSpPr>
          <p:nvPr/>
        </p:nvSpPr>
        <p:spPr bwMode="auto">
          <a:xfrm>
            <a:off x="8370888" y="5324475"/>
            <a:ext cx="1849437" cy="6461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EL SOL DA CALOR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536700"/>
            <a:ext cx="3832225" cy="51101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536700"/>
            <a:ext cx="3708400" cy="4943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473075" y="593725"/>
            <a:ext cx="1022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MANIPULACIÓN DE LA LUPA CON EL FIN DE DESCUBRIR IMÁGENES UTILIZANDO LA LUZ DEL 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95388"/>
            <a:ext cx="3086100" cy="4114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602038" y="365125"/>
            <a:ext cx="4543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COMENTARIOS DE LOS NIŇOS DURANTE LA EXPERIENCIA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2038" y="1339850"/>
            <a:ext cx="517525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Al </a:t>
            </a:r>
            <a:r>
              <a:rPr lang="en-US" sz="2400" dirty="0" err="1"/>
              <a:t>preguntar</a:t>
            </a:r>
            <a:r>
              <a:rPr lang="en-US" sz="2400" dirty="0"/>
              <a:t> a los </a:t>
            </a:r>
            <a:r>
              <a:rPr lang="en-US" sz="2400" dirty="0" err="1"/>
              <a:t>niňos</a:t>
            </a:r>
            <a:r>
              <a:rPr lang="en-US" sz="2400" dirty="0"/>
              <a:t>, </a:t>
            </a:r>
            <a:r>
              <a:rPr lang="en-US" sz="2400" dirty="0" err="1"/>
              <a:t>las</a:t>
            </a:r>
            <a:r>
              <a:rPr lang="en-US" sz="2400" dirty="0"/>
              <a:t> </a:t>
            </a:r>
            <a:r>
              <a:rPr lang="en-US" sz="2400" dirty="0" err="1"/>
              <a:t>imágenes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observaban</a:t>
            </a:r>
            <a:r>
              <a:rPr lang="en-US" sz="2400" dirty="0"/>
              <a:t> con la </a:t>
            </a:r>
            <a:r>
              <a:rPr lang="en-US" sz="2400" dirty="0" err="1"/>
              <a:t>lupa</a:t>
            </a:r>
            <a:r>
              <a:rPr lang="en-US" sz="2400" dirty="0"/>
              <a:t> </a:t>
            </a:r>
            <a:r>
              <a:rPr lang="en-US" sz="2400" dirty="0" err="1"/>
              <a:t>respondieron</a:t>
            </a:r>
            <a:r>
              <a:rPr lang="en-US" sz="2400" dirty="0"/>
              <a:t>:</a:t>
            </a:r>
          </a:p>
          <a:p>
            <a:pPr>
              <a:defRPr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err="1"/>
              <a:t>Yo</a:t>
            </a:r>
            <a:r>
              <a:rPr lang="en-US" sz="2400" dirty="0"/>
              <a:t> </a:t>
            </a:r>
            <a:r>
              <a:rPr lang="en-US" sz="2400" dirty="0" err="1"/>
              <a:t>descubri</a:t>
            </a:r>
            <a:r>
              <a:rPr lang="en-US" sz="2400" dirty="0"/>
              <a:t> </a:t>
            </a:r>
            <a:r>
              <a:rPr lang="en-US" sz="2400" dirty="0" err="1"/>
              <a:t>muchas</a:t>
            </a:r>
            <a:r>
              <a:rPr lang="en-US" sz="2400" dirty="0"/>
              <a:t> </a:t>
            </a:r>
            <a:r>
              <a:rPr lang="en-US" sz="2400" dirty="0" err="1"/>
              <a:t>flores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err="1"/>
              <a:t>Yo</a:t>
            </a:r>
            <a:r>
              <a:rPr lang="en-US" sz="2400" dirty="0"/>
              <a:t> vi un </a:t>
            </a:r>
            <a:r>
              <a:rPr lang="en-US" sz="2400" dirty="0" err="1"/>
              <a:t>cometa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err="1"/>
              <a:t>Ví</a:t>
            </a:r>
            <a:r>
              <a:rPr lang="en-US" sz="2400" dirty="0"/>
              <a:t> un Arco Iris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6819900" y="3602038"/>
            <a:ext cx="49149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Tw Cen MT" panose="020B0602020104020603" pitchFamily="34" charset="0"/>
              </a:rPr>
              <a:t>HALLAZGOS DE LOS NIŇOS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w Cen MT" panose="020B0602020104020603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Los niňos descubrieron que al enfocar un punto con la lupa utilizando la luz del sol se producen diversas imágenes.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785938" y="520700"/>
            <a:ext cx="7400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EXPERIENCIAS PREVIAS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IDEAS DE LOS NIŇOS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CONOCIMIENTO DE LOS ESPEJOS PLANOS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354513" y="3206750"/>
            <a:ext cx="2263775" cy="831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LOS ESPEJOS PLANOS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15913" y="2195513"/>
            <a:ext cx="3475037" cy="6461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MI MAMÁ SE VE EN EL ESPEJO ANTES DE SALIR AL TRABAJO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42088" y="2630488"/>
            <a:ext cx="1335087" cy="633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4022725" y="5303838"/>
            <a:ext cx="2595563" cy="708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SIRVE PARA VERME LA CARA</a:t>
            </a:r>
          </a:p>
        </p:txBody>
      </p:sp>
      <p:cxnSp>
        <p:nvCxnSpPr>
          <p:cNvPr id="11" name="Straight Arrow Connector 10"/>
          <p:cNvCxnSpPr>
            <a:stCxn id="19459" idx="2"/>
          </p:cNvCxnSpPr>
          <p:nvPr/>
        </p:nvCxnSpPr>
        <p:spPr>
          <a:xfrm flipH="1">
            <a:off x="5472113" y="4038600"/>
            <a:ext cx="14287" cy="1265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7877175" y="2265363"/>
            <a:ext cx="2589213" cy="708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YO TENGO UNO EN MI CASA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524250" y="2843213"/>
            <a:ext cx="830263" cy="363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816100"/>
            <a:ext cx="6046788" cy="45354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392238" y="576263"/>
            <a:ext cx="834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EXPERIENCIAS CON ESPEJOS PLANOS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954213" y="520700"/>
            <a:ext cx="788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DESCUBRIMIENTOS DE LOS NIŇOS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687513" y="2459038"/>
            <a:ext cx="815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Los espejos planos reflejan las imágenes de los juguetes del salón.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 ubicar un espejo en diferentes ángulos se ven  gran variedad de imágenes del mismo juguete.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055688" y="409575"/>
            <a:ext cx="9555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DEL CALEIDOSCOPIO EN EL AULA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405188" y="1182688"/>
            <a:ext cx="471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OPINIONES DE LOS NIŇOS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230563" y="3113088"/>
            <a:ext cx="5114925" cy="4619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EL CALEIDOSCOPIO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30563" y="3575050"/>
            <a:ext cx="44450" cy="13779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1719263" y="4953000"/>
            <a:ext cx="3371850" cy="4619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 UN TELESCOPIO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23263" y="3575050"/>
            <a:ext cx="44450" cy="13779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6923088" y="4953000"/>
            <a:ext cx="3371850" cy="4619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SON PRISMÁTICOS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409825"/>
            <a:ext cx="4929187" cy="36972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395538"/>
            <a:ext cx="4949825" cy="37115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408113" y="536575"/>
            <a:ext cx="8272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EXPERIENCIA CON EL CALEIDOSCOPIO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4364799" y="928688"/>
            <a:ext cx="5360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w Cen MT" panose="020B0602020104020603" pitchFamily="34" charset="0"/>
              </a:rPr>
              <a:t>INTRODUCCIÓN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1405832" y="2317281"/>
            <a:ext cx="95821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w Cen MT" panose="020B0602020104020603" pitchFamily="34" charset="0"/>
              </a:rPr>
              <a:t>La </a:t>
            </a:r>
            <a:r>
              <a:rPr lang="es-ES" altLang="en-US" sz="2400" dirty="0">
                <a:latin typeface="Tw Cen MT" panose="020B0602020104020603" pitchFamily="34" charset="0"/>
              </a:rPr>
              <a:t>Óptica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s-ES" altLang="en-US" sz="2400" dirty="0">
                <a:latin typeface="Tw Cen MT" panose="020B0602020104020603" pitchFamily="34" charset="0"/>
              </a:rPr>
              <a:t>es</a:t>
            </a:r>
            <a:r>
              <a:rPr lang="en-US" altLang="en-US" sz="2400" dirty="0">
                <a:latin typeface="Tw Cen MT" panose="020B0602020104020603" pitchFamily="34" charset="0"/>
              </a:rPr>
              <a:t> el </a:t>
            </a:r>
            <a:r>
              <a:rPr lang="en-US" altLang="en-US" sz="2400" dirty="0" err="1">
                <a:latin typeface="Tw Cen MT" panose="020B0602020104020603" pitchFamily="34" charset="0"/>
              </a:rPr>
              <a:t>estudio</a:t>
            </a:r>
            <a:r>
              <a:rPr lang="en-US" altLang="en-US" sz="2400" dirty="0">
                <a:latin typeface="Tw Cen MT" panose="020B0602020104020603" pitchFamily="34" charset="0"/>
              </a:rPr>
              <a:t> de la luz y de </a:t>
            </a:r>
            <a:r>
              <a:rPr lang="en-US" altLang="en-US" sz="2400" dirty="0" err="1">
                <a:latin typeface="Tw Cen MT" panose="020B0602020104020603" pitchFamily="34" charset="0"/>
              </a:rPr>
              <a:t>los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fenómenos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luminosos</a:t>
            </a:r>
            <a:r>
              <a:rPr lang="en-US" altLang="en-US" sz="2400" dirty="0">
                <a:latin typeface="Tw Cen MT" panose="020B0602020104020603" pitchFamily="34" charset="0"/>
              </a:rPr>
              <a:t>. De </a:t>
            </a:r>
            <a:r>
              <a:rPr lang="en-US" altLang="en-US" sz="2400" dirty="0" err="1">
                <a:latin typeface="Tw Cen MT" panose="020B0602020104020603" pitchFamily="34" charset="0"/>
              </a:rPr>
              <a:t>todos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nuestros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sentidos</a:t>
            </a:r>
            <a:r>
              <a:rPr lang="en-US" altLang="en-US" sz="2400" dirty="0">
                <a:latin typeface="Tw Cen MT" panose="020B0602020104020603" pitchFamily="34" charset="0"/>
              </a:rPr>
              <a:t>, </a:t>
            </a:r>
            <a:r>
              <a:rPr lang="en-US" altLang="en-US" sz="2400" dirty="0" err="1">
                <a:latin typeface="Tw Cen MT" panose="020B0602020104020603" pitchFamily="34" charset="0"/>
              </a:rPr>
              <a:t>es</a:t>
            </a:r>
            <a:r>
              <a:rPr lang="en-US" altLang="en-US" sz="2400" dirty="0">
                <a:latin typeface="Tw Cen MT" panose="020B0602020104020603" pitchFamily="34" charset="0"/>
              </a:rPr>
              <a:t> el de la </a:t>
            </a:r>
            <a:r>
              <a:rPr lang="en-US" altLang="en-US" sz="2400" dirty="0" err="1">
                <a:latin typeface="Tw Cen MT" panose="020B0602020104020603" pitchFamily="34" charset="0"/>
              </a:rPr>
              <a:t>visión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es</a:t>
            </a:r>
            <a:r>
              <a:rPr lang="en-US" altLang="en-US" sz="2400" dirty="0">
                <a:latin typeface="Tw Cen MT" panose="020B0602020104020603" pitchFamily="34" charset="0"/>
              </a:rPr>
              <a:t> el que mas </a:t>
            </a:r>
            <a:r>
              <a:rPr lang="en-US" altLang="en-US" sz="2400" dirty="0" err="1">
                <a:latin typeface="Tw Cen MT" panose="020B0602020104020603" pitchFamily="34" charset="0"/>
              </a:rPr>
              <a:t>colabora</a:t>
            </a:r>
            <a:r>
              <a:rPr lang="en-US" altLang="en-US" sz="2400" dirty="0">
                <a:latin typeface="Tw Cen MT" panose="020B0602020104020603" pitchFamily="34" charset="0"/>
              </a:rPr>
              <a:t> a que </a:t>
            </a:r>
            <a:r>
              <a:rPr lang="en-US" altLang="en-US" sz="2400" dirty="0" err="1">
                <a:latin typeface="Tw Cen MT" panose="020B0602020104020603" pitchFamily="34" charset="0"/>
              </a:rPr>
              <a:t>conozcamos</a:t>
            </a:r>
            <a:r>
              <a:rPr lang="en-US" altLang="en-US" sz="2400" dirty="0">
                <a:latin typeface="Tw Cen MT" panose="020B0602020104020603" pitchFamily="34" charset="0"/>
              </a:rPr>
              <a:t> al </a:t>
            </a:r>
            <a:r>
              <a:rPr lang="en-US" altLang="en-US" sz="2400" dirty="0" err="1">
                <a:latin typeface="Tw Cen MT" panose="020B0602020104020603" pitchFamily="34" charset="0"/>
              </a:rPr>
              <a:t>mundo</a:t>
            </a:r>
            <a:r>
              <a:rPr lang="en-US" altLang="en-US" sz="2400" dirty="0">
                <a:latin typeface="Tw Cen MT" panose="020B0602020104020603" pitchFamily="34" charset="0"/>
              </a:rPr>
              <a:t> que </a:t>
            </a:r>
            <a:r>
              <a:rPr lang="en-US" altLang="en-US" sz="2400" dirty="0" err="1">
                <a:latin typeface="Tw Cen MT" panose="020B0602020104020603" pitchFamily="34" charset="0"/>
              </a:rPr>
              <a:t>nos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rodea</a:t>
            </a:r>
            <a:r>
              <a:rPr lang="en-US" altLang="en-US" sz="2400" dirty="0">
                <a:latin typeface="Tw Cen MT" panose="020B0602020104020603" pitchFamily="34" charset="0"/>
              </a:rPr>
              <a:t>, y </a:t>
            </a:r>
            <a:r>
              <a:rPr lang="en-US" altLang="en-US" sz="2400" dirty="0" err="1">
                <a:latin typeface="Tw Cen MT" panose="020B0602020104020603" pitchFamily="34" charset="0"/>
              </a:rPr>
              <a:t>por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ello</a:t>
            </a:r>
            <a:r>
              <a:rPr lang="en-US" altLang="en-US" sz="2400" dirty="0">
                <a:latin typeface="Tw Cen MT" panose="020B0602020104020603" pitchFamily="34" charset="0"/>
              </a:rPr>
              <a:t> la </a:t>
            </a:r>
            <a:r>
              <a:rPr lang="en-US" altLang="en-US" sz="2400" dirty="0" err="1">
                <a:latin typeface="Tw Cen MT" panose="020B0602020104020603" pitchFamily="34" charset="0"/>
              </a:rPr>
              <a:t>Óptica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es</a:t>
            </a:r>
            <a:r>
              <a:rPr lang="en-US" altLang="en-US" sz="2400" dirty="0">
                <a:latin typeface="Tw Cen MT" panose="020B0602020104020603" pitchFamily="34" charset="0"/>
              </a:rPr>
              <a:t> la </a:t>
            </a:r>
            <a:r>
              <a:rPr lang="en-US" altLang="en-US" sz="2400" dirty="0" err="1">
                <a:latin typeface="Tw Cen MT" panose="020B0602020104020603" pitchFamily="34" charset="0"/>
              </a:rPr>
              <a:t>ciencia</a:t>
            </a:r>
            <a:r>
              <a:rPr lang="en-US" altLang="en-US" sz="2400" dirty="0">
                <a:latin typeface="Tw Cen MT" panose="020B0602020104020603" pitchFamily="34" charset="0"/>
              </a:rPr>
              <a:t> mas Antigua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w Cen MT" panose="020B0602020104020603" pitchFamily="34" charset="0"/>
              </a:rPr>
              <a:t>De </a:t>
            </a:r>
            <a:r>
              <a:rPr lang="en-US" altLang="en-US" sz="2400" dirty="0" err="1">
                <a:latin typeface="Tw Cen MT" panose="020B0602020104020603" pitchFamily="34" charset="0"/>
              </a:rPr>
              <a:t>acuerdo</a:t>
            </a:r>
            <a:r>
              <a:rPr lang="en-US" altLang="en-US" sz="2400" dirty="0">
                <a:latin typeface="Tw Cen MT" panose="020B0602020104020603" pitchFamily="34" charset="0"/>
              </a:rPr>
              <a:t> a Jean Piaget, </a:t>
            </a:r>
            <a:r>
              <a:rPr lang="en-US" altLang="en-US" sz="2400" dirty="0" err="1">
                <a:latin typeface="Tw Cen MT" panose="020B0602020104020603" pitchFamily="34" charset="0"/>
              </a:rPr>
              <a:t>los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procesos</a:t>
            </a:r>
            <a:r>
              <a:rPr lang="en-US" altLang="en-US" sz="2400" dirty="0">
                <a:latin typeface="Tw Cen MT" panose="020B0602020104020603" pitchFamily="34" charset="0"/>
              </a:rPr>
              <a:t> de </a:t>
            </a:r>
            <a:r>
              <a:rPr lang="en-US" altLang="en-US" sz="2400" dirty="0" err="1">
                <a:latin typeface="Tw Cen MT" panose="020B0602020104020603" pitchFamily="34" charset="0"/>
              </a:rPr>
              <a:t>asimilación</a:t>
            </a:r>
            <a:r>
              <a:rPr lang="en-US" altLang="en-US" sz="2400" dirty="0">
                <a:latin typeface="Tw Cen MT" panose="020B0602020104020603" pitchFamily="34" charset="0"/>
              </a:rPr>
              <a:t>, y </a:t>
            </a:r>
            <a:r>
              <a:rPr lang="en-US" altLang="en-US" sz="2400" dirty="0" err="1">
                <a:latin typeface="Tw Cen MT" panose="020B0602020104020603" pitchFamily="34" charset="0"/>
              </a:rPr>
              <a:t>acomodación</a:t>
            </a:r>
            <a:r>
              <a:rPr lang="en-US" altLang="en-US" sz="2400" dirty="0">
                <a:latin typeface="Tw Cen MT" panose="020B0602020104020603" pitchFamily="34" charset="0"/>
              </a:rPr>
              <a:t> son </a:t>
            </a:r>
            <a:r>
              <a:rPr lang="en-US" altLang="en-US" sz="2400" dirty="0" err="1">
                <a:latin typeface="Tw Cen MT" panose="020B0602020104020603" pitchFamily="34" charset="0"/>
              </a:rPr>
              <a:t>los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utilizados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por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los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niňos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pequeňos</a:t>
            </a:r>
            <a:r>
              <a:rPr lang="en-US" altLang="en-US" sz="2400" dirty="0">
                <a:latin typeface="Tw Cen MT" panose="020B0602020104020603" pitchFamily="34" charset="0"/>
              </a:rPr>
              <a:t>. La </a:t>
            </a:r>
            <a:r>
              <a:rPr lang="en-US" altLang="en-US" sz="2400" dirty="0" err="1">
                <a:latin typeface="Tw Cen MT" panose="020B0602020104020603" pitchFamily="34" charset="0"/>
              </a:rPr>
              <a:t>asimilación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es</a:t>
            </a:r>
            <a:r>
              <a:rPr lang="en-US" altLang="en-US" sz="2400" dirty="0">
                <a:latin typeface="Tw Cen MT" panose="020B0602020104020603" pitchFamily="34" charset="0"/>
              </a:rPr>
              <a:t> el </a:t>
            </a:r>
            <a:r>
              <a:rPr lang="en-US" altLang="en-US" sz="2400" dirty="0" err="1">
                <a:latin typeface="Tw Cen MT" panose="020B0602020104020603" pitchFamily="34" charset="0"/>
              </a:rPr>
              <a:t>proceso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por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medio</a:t>
            </a:r>
            <a:r>
              <a:rPr lang="en-US" altLang="en-US" sz="2400" dirty="0">
                <a:latin typeface="Tw Cen MT" panose="020B0602020104020603" pitchFamily="34" charset="0"/>
              </a:rPr>
              <a:t> del </a:t>
            </a:r>
            <a:r>
              <a:rPr lang="en-US" altLang="en-US" sz="2400" dirty="0" err="1">
                <a:latin typeface="Tw Cen MT" panose="020B0602020104020603" pitchFamily="34" charset="0"/>
              </a:rPr>
              <a:t>cual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los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niňos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adquieren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información</a:t>
            </a:r>
            <a:r>
              <a:rPr lang="en-US" altLang="en-US" sz="2400" dirty="0">
                <a:latin typeface="Tw Cen MT" panose="020B0602020104020603" pitchFamily="34" charset="0"/>
              </a:rPr>
              <a:t> del </a:t>
            </a:r>
            <a:r>
              <a:rPr lang="en-US" altLang="en-US" sz="2400" dirty="0" err="1">
                <a:latin typeface="Tw Cen MT" panose="020B0602020104020603" pitchFamily="34" charset="0"/>
              </a:rPr>
              <a:t>medio</a:t>
            </a:r>
            <a:r>
              <a:rPr lang="en-US" altLang="en-US" sz="2400" dirty="0">
                <a:latin typeface="Tw Cen MT" panose="020B0602020104020603" pitchFamily="34" charset="0"/>
              </a:rPr>
              <a:t>, y lo </a:t>
            </a:r>
            <a:r>
              <a:rPr lang="en-US" altLang="en-US" sz="2400" dirty="0" err="1">
                <a:latin typeface="Tw Cen MT" panose="020B0602020104020603" pitchFamily="34" charset="0"/>
              </a:rPr>
              <a:t>incorporan</a:t>
            </a:r>
            <a:r>
              <a:rPr lang="en-US" altLang="en-US" sz="2400" dirty="0">
                <a:latin typeface="Tw Cen MT" panose="020B0602020104020603" pitchFamily="34" charset="0"/>
              </a:rPr>
              <a:t> a </a:t>
            </a:r>
            <a:r>
              <a:rPr lang="en-US" altLang="en-US" sz="2400" dirty="0" err="1">
                <a:latin typeface="Tw Cen MT" panose="020B0602020104020603" pitchFamily="34" charset="0"/>
              </a:rPr>
              <a:t>los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conocimientos</a:t>
            </a:r>
            <a:r>
              <a:rPr lang="en-US" altLang="en-US" sz="2400" dirty="0">
                <a:latin typeface="Tw Cen MT" panose="020B0602020104020603" pitchFamily="34" charset="0"/>
              </a:rPr>
              <a:t> que  </a:t>
            </a:r>
            <a:r>
              <a:rPr lang="en-US" altLang="en-US" sz="2400" dirty="0" err="1">
                <a:latin typeface="Tw Cen MT" panose="020B0602020104020603" pitchFamily="34" charset="0"/>
              </a:rPr>
              <a:t>poseen</a:t>
            </a:r>
            <a:r>
              <a:rPr lang="en-US" altLang="en-US" sz="2400" dirty="0">
                <a:latin typeface="Tw Cen MT" panose="020B0602020104020603" pitchFamily="34" charset="0"/>
              </a:rPr>
              <a:t>, y la </a:t>
            </a:r>
            <a:r>
              <a:rPr lang="en-US" altLang="en-US" sz="2400" dirty="0" err="1">
                <a:latin typeface="Tw Cen MT" panose="020B0602020104020603" pitchFamily="34" charset="0"/>
              </a:rPr>
              <a:t>acomodación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es</a:t>
            </a:r>
            <a:r>
              <a:rPr lang="en-US" altLang="en-US" sz="2400" dirty="0">
                <a:latin typeface="Tw Cen MT" panose="020B0602020104020603" pitchFamily="34" charset="0"/>
              </a:rPr>
              <a:t> el </a:t>
            </a:r>
            <a:r>
              <a:rPr lang="en-US" altLang="en-US" sz="2400" dirty="0" err="1">
                <a:latin typeface="Tw Cen MT" panose="020B0602020104020603" pitchFamily="34" charset="0"/>
              </a:rPr>
              <a:t>proceso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por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medio</a:t>
            </a:r>
            <a:r>
              <a:rPr lang="en-US" altLang="en-US" sz="2400" dirty="0">
                <a:latin typeface="Tw Cen MT" panose="020B0602020104020603" pitchFamily="34" charset="0"/>
              </a:rPr>
              <a:t> del </a:t>
            </a:r>
            <a:r>
              <a:rPr lang="en-US" altLang="en-US" sz="2400" dirty="0" err="1">
                <a:latin typeface="Tw Cen MT" panose="020B0602020104020603" pitchFamily="34" charset="0"/>
              </a:rPr>
              <a:t>cual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estos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revisan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los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conocimientos</a:t>
            </a:r>
            <a:r>
              <a:rPr lang="en-US" altLang="en-US" sz="2400" dirty="0">
                <a:latin typeface="Tw Cen MT" panose="020B0602020104020603" pitchFamily="34" charset="0"/>
              </a:rPr>
              <a:t> a fin de </a:t>
            </a:r>
            <a:r>
              <a:rPr lang="en-US" altLang="en-US" sz="2400" dirty="0" err="1">
                <a:latin typeface="Tw Cen MT" panose="020B0602020104020603" pitchFamily="34" charset="0"/>
              </a:rPr>
              <a:t>satisfacer</a:t>
            </a:r>
            <a:r>
              <a:rPr lang="en-US" altLang="en-US" sz="2400" dirty="0">
                <a:latin typeface="Tw Cen MT" panose="020B0602020104020603" pitchFamily="34" charset="0"/>
              </a:rPr>
              <a:t>  las </a:t>
            </a:r>
            <a:r>
              <a:rPr lang="en-US" altLang="en-US" sz="2400" dirty="0" err="1">
                <a:latin typeface="Tw Cen MT" panose="020B0602020104020603" pitchFamily="34" charset="0"/>
              </a:rPr>
              <a:t>exigencias</a:t>
            </a:r>
            <a:r>
              <a:rPr lang="en-US" altLang="en-US" sz="2400" dirty="0">
                <a:latin typeface="Tw Cen MT" panose="020B0602020104020603" pitchFamily="34" charset="0"/>
              </a:rPr>
              <a:t> del </a:t>
            </a:r>
            <a:r>
              <a:rPr lang="en-US" altLang="en-US" sz="2400" dirty="0" err="1">
                <a:latin typeface="Tw Cen MT" panose="020B0602020104020603" pitchFamily="34" charset="0"/>
              </a:rPr>
              <a:t>medio</a:t>
            </a:r>
            <a:r>
              <a:rPr lang="en-US" altLang="en-US" sz="2400" dirty="0">
                <a:latin typeface="Tw Cen MT" panose="020B0602020104020603" pitchFamily="34" charset="0"/>
              </a:rPr>
              <a:t>.  </a:t>
            </a:r>
            <a:r>
              <a:rPr lang="en-US" altLang="en-US" sz="2400" dirty="0" smtClean="0">
                <a:latin typeface="Tw Cen MT" panose="020B0602020104020603" pitchFamily="34" charset="0"/>
              </a:rPr>
              <a:t>Las </a:t>
            </a:r>
            <a:r>
              <a:rPr lang="en-US" altLang="en-US" sz="2400" dirty="0" err="1">
                <a:latin typeface="Tw Cen MT" panose="020B0602020104020603" pitchFamily="34" charset="0"/>
              </a:rPr>
              <a:t>experiencias</a:t>
            </a:r>
            <a:r>
              <a:rPr lang="en-US" altLang="en-US" sz="2400" dirty="0">
                <a:latin typeface="Tw Cen MT" panose="020B0602020104020603" pitchFamily="34" charset="0"/>
              </a:rPr>
              <a:t> que </a:t>
            </a:r>
            <a:r>
              <a:rPr lang="en-US" altLang="en-US" sz="2400" dirty="0" err="1">
                <a:latin typeface="Tw Cen MT" panose="020B0602020104020603" pitchFamily="34" charset="0"/>
              </a:rPr>
              <a:t>utilizan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los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niňos</a:t>
            </a:r>
            <a:r>
              <a:rPr lang="en-US" altLang="en-US" sz="2400" dirty="0">
                <a:latin typeface="Tw Cen MT" panose="020B0602020104020603" pitchFamily="34" charset="0"/>
              </a:rPr>
              <a:t> con las </a:t>
            </a:r>
            <a:r>
              <a:rPr lang="en-US" altLang="en-US" sz="2400" dirty="0" err="1">
                <a:latin typeface="Tw Cen MT" panose="020B0602020104020603" pitchFamily="34" charset="0"/>
              </a:rPr>
              <a:t>lupas</a:t>
            </a:r>
            <a:r>
              <a:rPr lang="en-US" altLang="en-US" sz="2400" dirty="0">
                <a:latin typeface="Tw Cen MT" panose="020B0602020104020603" pitchFamily="34" charset="0"/>
              </a:rPr>
              <a:t>, y </a:t>
            </a:r>
            <a:r>
              <a:rPr lang="en-US" altLang="en-US" sz="2400" dirty="0" err="1">
                <a:latin typeface="Tw Cen MT" panose="020B0602020104020603" pitchFamily="34" charset="0"/>
              </a:rPr>
              <a:t>los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espejos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planos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involucran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estos</a:t>
            </a:r>
            <a:r>
              <a:rPr lang="en-US" altLang="en-US" sz="2400" dirty="0">
                <a:latin typeface="Tw Cen MT" panose="020B0602020104020603" pitchFamily="34" charset="0"/>
              </a:rPr>
              <a:t> </a:t>
            </a:r>
            <a:r>
              <a:rPr lang="en-US" altLang="en-US" sz="2400" dirty="0" err="1">
                <a:latin typeface="Tw Cen MT" panose="020B0602020104020603" pitchFamily="34" charset="0"/>
              </a:rPr>
              <a:t>conceptos</a:t>
            </a:r>
            <a:r>
              <a:rPr lang="en-US" altLang="en-US" sz="2400" dirty="0"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6148" name="Picture 2" descr="https://encrypted-tbn3.gstatic.com/images?q=tbn:ANd9GcTZIf-WEbxKsdP7Nv8yNCYDBrVMtg9dHYIZ_6EFYY8NlXDmMAXCVOOw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332" y="31036"/>
            <a:ext cx="15113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128838"/>
            <a:ext cx="5602287" cy="42005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t="-230" r="-4831" b="17702"/>
          <a:stretch>
            <a:fillRect/>
          </a:stretch>
        </p:blipFill>
        <p:spPr bwMode="auto">
          <a:xfrm>
            <a:off x="7547914" y="987257"/>
            <a:ext cx="4113213" cy="56594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1087438" y="236538"/>
            <a:ext cx="873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REGISTRO DE LAS OBSERVACIONES DE LAS IMÁGENES AL MANIPULAR EL CALEIDOSCOPIO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850900" y="914400"/>
            <a:ext cx="10137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Tw Cen MT" panose="020B0602020104020603" pitchFamily="34" charset="0"/>
              </a:rPr>
              <a:t>COMENTARIOS Y HALLAZGOS DE LOS NIŇOS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5100" y="2522538"/>
            <a:ext cx="838676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moverlo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navidad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brillantes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tríangulos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lindos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105275" y="236538"/>
            <a:ext cx="808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CONCLUSIONES</a:t>
            </a:r>
          </a:p>
        </p:txBody>
      </p:sp>
      <p:pic>
        <p:nvPicPr>
          <p:cNvPr id="26627" name="Picture 4" descr="http://images.vector-images.com/clp1/210460/clp669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688" y="0"/>
            <a:ext cx="18653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2404" y="810582"/>
            <a:ext cx="8072438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LOGROS EN LA EXPERIENCIAS DE  ÓPTICA EN EL AULA INFANTIL</a:t>
            </a:r>
          </a:p>
          <a:p>
            <a:pPr>
              <a:defRPr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err="1"/>
              <a:t>Interés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conocer</a:t>
            </a:r>
            <a:r>
              <a:rPr lang="en-US" sz="2400" dirty="0"/>
              <a:t> los </a:t>
            </a:r>
            <a:r>
              <a:rPr lang="en-US" sz="2400" dirty="0" err="1"/>
              <a:t>fenómenos</a:t>
            </a:r>
            <a:r>
              <a:rPr lang="en-US" sz="2400" dirty="0"/>
              <a:t> de la </a:t>
            </a:r>
            <a:r>
              <a:rPr lang="en-US" sz="2400" dirty="0" err="1"/>
              <a:t>luz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err="1"/>
              <a:t>Manejo</a:t>
            </a:r>
            <a:r>
              <a:rPr lang="en-US" sz="2400" dirty="0"/>
              <a:t> </a:t>
            </a:r>
            <a:r>
              <a:rPr lang="en-US" sz="2400" dirty="0" err="1"/>
              <a:t>adecuado</a:t>
            </a:r>
            <a:r>
              <a:rPr lang="en-US" sz="2400" dirty="0"/>
              <a:t> de la </a:t>
            </a:r>
            <a:r>
              <a:rPr lang="en-US" sz="2400" dirty="0" err="1"/>
              <a:t>lupa</a:t>
            </a:r>
            <a:r>
              <a:rPr lang="en-US" sz="2400" dirty="0"/>
              <a:t>, y el </a:t>
            </a:r>
            <a:r>
              <a:rPr lang="en-US" sz="2400" dirty="0" err="1"/>
              <a:t>caleidoscopio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err="1"/>
              <a:t>Aumento</a:t>
            </a:r>
            <a:r>
              <a:rPr lang="en-US" sz="2400" dirty="0"/>
              <a:t> del  </a:t>
            </a:r>
            <a:r>
              <a:rPr lang="en-US" sz="2400" dirty="0" err="1"/>
              <a:t>proceso</a:t>
            </a:r>
            <a:r>
              <a:rPr lang="en-US" sz="2400" dirty="0"/>
              <a:t> de </a:t>
            </a:r>
            <a:r>
              <a:rPr lang="en-US" sz="2400" dirty="0" err="1"/>
              <a:t>observación</a:t>
            </a:r>
            <a:r>
              <a:rPr lang="en-US" sz="2400" dirty="0"/>
              <a:t> </a:t>
            </a:r>
            <a:r>
              <a:rPr lang="en-US" sz="2400" dirty="0" err="1"/>
              <a:t>discriminando</a:t>
            </a:r>
            <a:r>
              <a:rPr lang="en-US" sz="2400" dirty="0"/>
              <a:t> mayor </a:t>
            </a:r>
            <a:r>
              <a:rPr lang="en-US" sz="2400" dirty="0" err="1"/>
              <a:t>cantidad</a:t>
            </a:r>
            <a:r>
              <a:rPr lang="en-US" sz="2400" dirty="0"/>
              <a:t> de </a:t>
            </a:r>
            <a:r>
              <a:rPr lang="en-US" sz="2400" dirty="0" err="1" smtClean="0"/>
              <a:t>detalles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err="1" smtClean="0"/>
              <a:t>Familiarización</a:t>
            </a:r>
            <a:r>
              <a:rPr lang="en-US" sz="2400" dirty="0" smtClean="0"/>
              <a:t> con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espejos</a:t>
            </a:r>
            <a:r>
              <a:rPr lang="en-US" sz="2400" dirty="0" smtClean="0"/>
              <a:t> </a:t>
            </a:r>
            <a:r>
              <a:rPr lang="en-US" sz="2400" dirty="0" err="1" smtClean="0"/>
              <a:t>planos</a:t>
            </a:r>
            <a:r>
              <a:rPr lang="en-US" sz="2400" dirty="0" smtClean="0"/>
              <a:t>, y </a:t>
            </a:r>
            <a:r>
              <a:rPr lang="en-US" sz="2400" dirty="0" err="1" smtClean="0"/>
              <a:t>principios</a:t>
            </a:r>
            <a:r>
              <a:rPr lang="en-US" sz="2400" dirty="0" smtClean="0"/>
              <a:t> de </a:t>
            </a:r>
            <a:r>
              <a:rPr lang="en-US" sz="2400" dirty="0" err="1" smtClean="0"/>
              <a:t>reflexión</a:t>
            </a:r>
            <a:r>
              <a:rPr lang="en-US" sz="2400" dirty="0" smtClean="0"/>
              <a:t> de la luz.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err="1" smtClean="0"/>
              <a:t>Descubrimiento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formacion</a:t>
            </a:r>
            <a:r>
              <a:rPr lang="en-US" sz="2400" dirty="0" smtClean="0"/>
              <a:t> de </a:t>
            </a:r>
            <a:r>
              <a:rPr lang="en-US" sz="2400" dirty="0" err="1" smtClean="0"/>
              <a:t>variedad</a:t>
            </a:r>
            <a:r>
              <a:rPr lang="en-US" sz="2400" dirty="0" smtClean="0"/>
              <a:t> de  </a:t>
            </a:r>
            <a:r>
              <a:rPr lang="en-US" sz="2400" dirty="0" err="1" smtClean="0"/>
              <a:t>im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400" dirty="0" err="1" smtClean="0"/>
              <a:t>genes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un </a:t>
            </a:r>
            <a:r>
              <a:rPr lang="en-US" sz="2400" dirty="0" err="1" smtClean="0"/>
              <a:t>espejo</a:t>
            </a:r>
            <a:r>
              <a:rPr lang="en-US" sz="2400" dirty="0" smtClean="0"/>
              <a:t> </a:t>
            </a:r>
            <a:r>
              <a:rPr lang="en-US" sz="2400" dirty="0" err="1" smtClean="0"/>
              <a:t>plano</a:t>
            </a:r>
            <a:r>
              <a:rPr lang="en-US" sz="2400" dirty="0" smtClean="0"/>
              <a:t> al </a:t>
            </a:r>
            <a:r>
              <a:rPr lang="en-US" sz="2400" dirty="0" err="1" smtClean="0"/>
              <a:t>ubicarlo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400" dirty="0" err="1" smtClean="0"/>
              <a:t>ngulos</a:t>
            </a:r>
            <a:r>
              <a:rPr lang="en-US" sz="2400" dirty="0"/>
              <a:t>.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Registro </a:t>
            </a:r>
            <a:r>
              <a:rPr lang="en-US" sz="2400" dirty="0"/>
              <a:t>de </a:t>
            </a:r>
            <a:r>
              <a:rPr lang="en-US" sz="2400" dirty="0" err="1"/>
              <a:t>sus</a:t>
            </a:r>
            <a:r>
              <a:rPr lang="en-US" sz="2400" dirty="0"/>
              <a:t>  </a:t>
            </a:r>
            <a:r>
              <a:rPr lang="en-US" sz="2400" dirty="0" err="1" smtClean="0"/>
              <a:t>observaciones</a:t>
            </a:r>
            <a:r>
              <a:rPr lang="en-US" sz="2400" dirty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medio</a:t>
            </a:r>
            <a:r>
              <a:rPr lang="en-US" sz="2400" dirty="0" smtClean="0"/>
              <a:t> de  </a:t>
            </a:r>
            <a:r>
              <a:rPr lang="en-US" sz="2400" dirty="0" err="1"/>
              <a:t>dibujos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err="1"/>
              <a:t>Interés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investigar</a:t>
            </a:r>
            <a:r>
              <a:rPr lang="en-US" sz="2400" dirty="0"/>
              <a:t>, y </a:t>
            </a:r>
            <a:r>
              <a:rPr lang="en-US" sz="2400" dirty="0" err="1"/>
              <a:t>aprender</a:t>
            </a:r>
            <a:r>
              <a:rPr lang="en-US" sz="2400" dirty="0"/>
              <a:t> </a:t>
            </a:r>
            <a:r>
              <a:rPr lang="en-US" sz="2400" dirty="0" err="1"/>
              <a:t>situaciones</a:t>
            </a:r>
            <a:r>
              <a:rPr lang="en-US" sz="2400" dirty="0"/>
              <a:t> </a:t>
            </a:r>
            <a:r>
              <a:rPr lang="en-US" sz="2400" dirty="0" err="1"/>
              <a:t>nuevas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400" dirty="0" err="1"/>
              <a:t>Aumento</a:t>
            </a:r>
            <a:r>
              <a:rPr lang="en-US" sz="2400" dirty="0"/>
              <a:t>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vocabulario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7602" y="321971"/>
            <a:ext cx="34257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BIBLIOGRAFIA</a:t>
            </a:r>
          </a:p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92424" y="1122190"/>
                <a:ext cx="11256135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Chaillé, Christine and Lory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Brittain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Young Child as a Scientist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costructivist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Approach to Early Childhood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Education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(1996) Second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Edition. Addison Wesley Longman, Inc.</a:t>
                </a:r>
              </a:p>
              <a:p>
                <a:pPr algn="just"/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Willard J. Jacobson and Abby Barry Bergman. 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Science for Children. A book for Teachers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(1980)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Prentice-Hall Inc.</a:t>
                </a:r>
              </a:p>
              <a:p>
                <a:pPr algn="just"/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Labinowicz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Ed. </a:t>
                </a:r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Introducción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Piaget. </a:t>
                </a:r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Pensamiento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Aprendizaje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Enseňanza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(1980)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Ilustraciones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Susie Pollard Frazee.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Versión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espaňol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Humberto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López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Pineda.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Colegio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Americano, M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xico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Addison- Wesley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IberoAmericana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Newing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F. E. and Richard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Bowood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With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Ilustrations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J. H Wingfield.  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Light, Mirrors and Lenses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(1962) A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ladybird Junior Science Book.  Publishers : Wills &amp;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Helpworth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Ltd., Loughborough.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Printed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England.</a:t>
                </a:r>
              </a:p>
              <a:p>
                <a:pPr algn="just"/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Tonucci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Francesco. 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tres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aňos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investiga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Hogar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Libro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.( 1986)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Traducción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Carlos Alonso y Adela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Alòs-Morner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Segunda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Edición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Setiembre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1993.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Impreso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Cataluňa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Zubrowski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Bernie. Mirrors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Finding out about the properties of the light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(1992) Illustrated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Roy Doty. A Boston’s Children’s  Museum Activity Book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.(Printed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Unites States of America. First Beech Tree Edition.</a:t>
                </a: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Consulta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Línea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http://cienciasnaturales-fisica.blogspot.com</a:t>
                </a: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4" y="1122190"/>
                <a:ext cx="11256135" cy="6186309"/>
              </a:xfrm>
              <a:prstGeom prst="rect">
                <a:avLst/>
              </a:prstGeom>
              <a:blipFill rotWithShape="0">
                <a:blip r:embed="rId2"/>
                <a:stretch>
                  <a:fillRect l="-433" t="-493" r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7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4287838" y="3168650"/>
            <a:ext cx="3387725" cy="6461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PROCESOS DE LAS CIENCIAS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w Cen MT" panose="020B0602020104020603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960688" y="2460625"/>
            <a:ext cx="1327150" cy="746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1300163" y="2020888"/>
            <a:ext cx="1906587" cy="4000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OBSERVACIÓN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675563" y="2236788"/>
            <a:ext cx="1525587" cy="93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9059863" y="1655763"/>
            <a:ext cx="23764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w Cen MT" panose="020B0602020104020603" pitchFamily="34" charset="0"/>
            </a:endParaRPr>
          </a:p>
        </p:txBody>
      </p: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9201150" y="1836738"/>
            <a:ext cx="2363788" cy="4000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EXPERIMENTACIÓN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52775" y="3790950"/>
            <a:ext cx="1135063" cy="927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14"/>
          <p:cNvSpPr txBox="1">
            <a:spLocks noChangeArrowheads="1"/>
          </p:cNvSpPr>
          <p:nvPr/>
        </p:nvSpPr>
        <p:spPr bwMode="auto">
          <a:xfrm>
            <a:off x="1077913" y="4894263"/>
            <a:ext cx="1906587" cy="4000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DEDUCCIONES</a:t>
            </a:r>
          </a:p>
        </p:txBody>
      </p:sp>
      <p:cxnSp>
        <p:nvCxnSpPr>
          <p:cNvPr id="17" name="Straight Arrow Connector 16"/>
          <p:cNvCxnSpPr>
            <a:stCxn id="7170" idx="2"/>
          </p:cNvCxnSpPr>
          <p:nvPr/>
        </p:nvCxnSpPr>
        <p:spPr>
          <a:xfrm flipH="1">
            <a:off x="5981700" y="3814763"/>
            <a:ext cx="0" cy="1125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TextBox 17"/>
          <p:cNvSpPr txBox="1">
            <a:spLocks noChangeArrowheads="1"/>
          </p:cNvSpPr>
          <p:nvPr/>
        </p:nvSpPr>
        <p:spPr bwMode="auto">
          <a:xfrm>
            <a:off x="4640263" y="4940300"/>
            <a:ext cx="2363787" cy="708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FORMULACIÓN DE HIPÓTESIS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392988" y="3814763"/>
            <a:ext cx="1525587" cy="1125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TextBox 20"/>
          <p:cNvSpPr txBox="1">
            <a:spLocks noChangeArrowheads="1"/>
          </p:cNvSpPr>
          <p:nvPr/>
        </p:nvSpPr>
        <p:spPr bwMode="auto">
          <a:xfrm>
            <a:off x="8978900" y="4884738"/>
            <a:ext cx="2362200" cy="4000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CLASIFICACIÓN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355850" y="719138"/>
            <a:ext cx="490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892121" y="1800158"/>
            <a:ext cx="684847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200" dirty="0" err="1" smtClean="0">
                <a:latin typeface="Tw Cen MT" panose="020B0602020104020603" pitchFamily="34" charset="0"/>
              </a:rPr>
              <a:t>Iniciar</a:t>
            </a:r>
            <a:r>
              <a:rPr lang="en-US" sz="2200" dirty="0" smtClean="0">
                <a:latin typeface="Tw Cen MT" panose="020B0602020104020603" pitchFamily="34" charset="0"/>
              </a:rPr>
              <a:t> al </a:t>
            </a:r>
            <a:r>
              <a:rPr lang="en-US" sz="2200" dirty="0" err="1" smtClean="0">
                <a:latin typeface="Tw Cen MT" panose="020B0602020104020603" pitchFamily="34" charset="0"/>
              </a:rPr>
              <a:t>niňo</a:t>
            </a:r>
            <a:r>
              <a:rPr lang="en-US" sz="2200" dirty="0" smtClean="0">
                <a:latin typeface="Tw Cen MT" panose="020B0602020104020603" pitchFamily="34" charset="0"/>
              </a:rPr>
              <a:t> en el </a:t>
            </a:r>
            <a:r>
              <a:rPr lang="en-US" sz="2200" dirty="0" err="1" smtClean="0">
                <a:latin typeface="Tw Cen MT" panose="020B0602020104020603" pitchFamily="34" charset="0"/>
              </a:rPr>
              <a:t>proceso</a:t>
            </a:r>
            <a:r>
              <a:rPr lang="en-US" sz="2200" dirty="0" smtClean="0">
                <a:latin typeface="Tw Cen MT" panose="020B0602020104020603" pitchFamily="34" charset="0"/>
              </a:rPr>
              <a:t> de </a:t>
            </a:r>
            <a:r>
              <a:rPr lang="en-US" sz="2200" dirty="0" err="1" smtClean="0">
                <a:latin typeface="Tw Cen MT" panose="020B0602020104020603" pitchFamily="34" charset="0"/>
              </a:rPr>
              <a:t>Observación</a:t>
            </a:r>
            <a:r>
              <a:rPr lang="en-US" sz="2200" dirty="0" smtClean="0">
                <a:latin typeface="Tw Cen MT" panose="020B0602020104020603" pitchFamily="34" charset="0"/>
              </a:rPr>
              <a:t> e </a:t>
            </a:r>
            <a:r>
              <a:rPr lang="en-US" sz="2200" dirty="0" err="1" smtClean="0">
                <a:latin typeface="Tw Cen MT" panose="020B0602020104020603" pitchFamily="34" charset="0"/>
              </a:rPr>
              <a:t>indagación</a:t>
            </a:r>
            <a:r>
              <a:rPr lang="en-US" sz="2200" dirty="0" smtClean="0">
                <a:latin typeface="Tw Cen MT" panose="020B0602020104020603" pitchFamily="34" charset="0"/>
              </a:rPr>
              <a:t> al </a:t>
            </a:r>
            <a:r>
              <a:rPr lang="en-US" sz="2200" dirty="0" err="1" smtClean="0">
                <a:latin typeface="Tw Cen MT" panose="020B0602020104020603" pitchFamily="34" charset="0"/>
              </a:rPr>
              <a:t>manipular</a:t>
            </a:r>
            <a:r>
              <a:rPr lang="en-US" sz="2200" dirty="0" smtClean="0">
                <a:latin typeface="Tw Cen MT" panose="020B0602020104020603" pitchFamily="34" charset="0"/>
              </a:rPr>
              <a:t>, y </a:t>
            </a:r>
            <a:r>
              <a:rPr lang="en-US" sz="2200" dirty="0" err="1" smtClean="0">
                <a:latin typeface="Tw Cen MT" panose="020B0602020104020603" pitchFamily="34" charset="0"/>
              </a:rPr>
              <a:t>experimentar</a:t>
            </a:r>
            <a:r>
              <a:rPr lang="en-US" sz="2200" dirty="0" smtClean="0">
                <a:latin typeface="Tw Cen MT" panose="020B0602020104020603" pitchFamily="34" charset="0"/>
              </a:rPr>
              <a:t> con </a:t>
            </a:r>
            <a:r>
              <a:rPr lang="en-US" sz="2200" dirty="0" err="1" smtClean="0">
                <a:latin typeface="Tw Cen MT" panose="020B0602020104020603" pitchFamily="34" charset="0"/>
              </a:rPr>
              <a:t>espejos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planos</a:t>
            </a:r>
            <a:endParaRPr lang="en-US" sz="2200" dirty="0" smtClean="0">
              <a:latin typeface="Tw Cen MT" panose="020B0602020104020603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200" dirty="0" err="1" smtClean="0">
                <a:latin typeface="Tw Cen MT" panose="020B0602020104020603" pitchFamily="34" charset="0"/>
              </a:rPr>
              <a:t>Fomerntar</a:t>
            </a:r>
            <a:r>
              <a:rPr lang="en-US" sz="2200" dirty="0" smtClean="0">
                <a:latin typeface="Tw Cen MT" panose="020B0602020104020603" pitchFamily="34" charset="0"/>
              </a:rPr>
              <a:t> el </a:t>
            </a:r>
            <a:r>
              <a:rPr lang="en-US" sz="2200" dirty="0" err="1" smtClean="0">
                <a:latin typeface="Tw Cen MT" panose="020B0602020104020603" pitchFamily="34" charset="0"/>
              </a:rPr>
              <a:t>trabajo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en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equipo</a:t>
            </a:r>
            <a:endParaRPr lang="en-US" sz="2200" dirty="0" smtClean="0">
              <a:latin typeface="Tw Cen MT" panose="020B0602020104020603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200" dirty="0" err="1" smtClean="0">
                <a:latin typeface="Tw Cen MT" panose="020B0602020104020603" pitchFamily="34" charset="0"/>
              </a:rPr>
              <a:t>Manipular</a:t>
            </a:r>
            <a:r>
              <a:rPr lang="en-US" sz="2200" dirty="0" smtClean="0">
                <a:latin typeface="Tw Cen MT" panose="020B0602020104020603" pitchFamily="34" charset="0"/>
              </a:rPr>
              <a:t> el </a:t>
            </a:r>
            <a:r>
              <a:rPr lang="en-US" sz="2200" dirty="0" err="1" smtClean="0">
                <a:latin typeface="Tw Cen MT" panose="020B0602020104020603" pitchFamily="34" charset="0"/>
              </a:rPr>
              <a:t>Caleidoscopio</a:t>
            </a:r>
            <a:r>
              <a:rPr lang="en-US" sz="2200" dirty="0" smtClean="0">
                <a:latin typeface="Tw Cen MT" panose="020B0602020104020603" pitchFamily="34" charset="0"/>
              </a:rPr>
              <a:t>, y </a:t>
            </a:r>
            <a:r>
              <a:rPr lang="en-US" sz="2200" dirty="0" err="1" smtClean="0">
                <a:latin typeface="Tw Cen MT" panose="020B0602020104020603" pitchFamily="34" charset="0"/>
              </a:rPr>
              <a:t>comentar</a:t>
            </a:r>
            <a:r>
              <a:rPr lang="en-US" sz="2200" dirty="0" smtClean="0">
                <a:latin typeface="Tw Cen MT" panose="020B0602020104020603" pitchFamily="34" charset="0"/>
              </a:rPr>
              <a:t> lo </a:t>
            </a:r>
            <a:r>
              <a:rPr lang="en-US" sz="2200" dirty="0" err="1" smtClean="0">
                <a:latin typeface="Tw Cen MT" panose="020B0602020104020603" pitchFamily="34" charset="0"/>
              </a:rPr>
              <a:t>observado</a:t>
            </a:r>
            <a:endParaRPr lang="en-US" sz="2200" dirty="0" smtClean="0">
              <a:latin typeface="Tw Cen MT" panose="020B0602020104020603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200" dirty="0" err="1" smtClean="0">
                <a:latin typeface="Tw Cen MT" panose="020B0602020104020603" pitchFamily="34" charset="0"/>
              </a:rPr>
              <a:t>Familiarizar</a:t>
            </a:r>
            <a:r>
              <a:rPr lang="en-US" sz="2200" dirty="0" smtClean="0">
                <a:latin typeface="Tw Cen MT" panose="020B0602020104020603" pitchFamily="34" charset="0"/>
              </a:rPr>
              <a:t> al </a:t>
            </a:r>
            <a:r>
              <a:rPr lang="en-US" sz="2200" dirty="0" err="1" smtClean="0">
                <a:latin typeface="Tw Cen MT" panose="020B0602020104020603" pitchFamily="34" charset="0"/>
              </a:rPr>
              <a:t>niňo</a:t>
            </a:r>
            <a:r>
              <a:rPr lang="en-US" sz="2200" dirty="0" smtClean="0">
                <a:latin typeface="Tw Cen MT" panose="020B0602020104020603" pitchFamily="34" charset="0"/>
              </a:rPr>
              <a:t> con el </a:t>
            </a:r>
            <a:r>
              <a:rPr lang="en-US" sz="2200" dirty="0" err="1" smtClean="0">
                <a:latin typeface="Tw Cen MT" panose="020B0602020104020603" pitchFamily="34" charset="0"/>
              </a:rPr>
              <a:t>uso</a:t>
            </a:r>
            <a:r>
              <a:rPr lang="en-US" sz="2200" dirty="0" smtClean="0">
                <a:latin typeface="Tw Cen MT" panose="020B0602020104020603" pitchFamily="34" charset="0"/>
              </a:rPr>
              <a:t> de la </a:t>
            </a:r>
            <a:r>
              <a:rPr lang="en-US" sz="2200" dirty="0" err="1" smtClean="0">
                <a:latin typeface="Tw Cen MT" panose="020B0602020104020603" pitchFamily="34" charset="0"/>
              </a:rPr>
              <a:t>lupa</a:t>
            </a:r>
            <a:endParaRPr lang="en-US" sz="2200" dirty="0" smtClean="0">
              <a:latin typeface="Tw Cen MT" panose="020B0602020104020603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200" dirty="0" err="1" smtClean="0">
                <a:latin typeface="Tw Cen MT" panose="020B0602020104020603" pitchFamily="34" charset="0"/>
              </a:rPr>
              <a:t>Comentar</a:t>
            </a:r>
            <a:r>
              <a:rPr lang="en-US" sz="2200" dirty="0" smtClean="0">
                <a:latin typeface="Tw Cen MT" panose="020B0602020104020603" pitchFamily="34" charset="0"/>
              </a:rPr>
              <a:t> el </a:t>
            </a:r>
            <a:r>
              <a:rPr lang="en-US" sz="2200" dirty="0" err="1" smtClean="0">
                <a:latin typeface="Tw Cen MT" panose="020B0602020104020603" pitchFamily="34" charset="0"/>
              </a:rPr>
              <a:t>tamaňo</a:t>
            </a:r>
            <a:r>
              <a:rPr lang="en-US" sz="2200" dirty="0" smtClean="0">
                <a:latin typeface="Tw Cen MT" panose="020B0602020104020603" pitchFamily="34" charset="0"/>
              </a:rPr>
              <a:t> de los </a:t>
            </a:r>
            <a:r>
              <a:rPr lang="en-US" sz="2200" dirty="0" err="1" smtClean="0">
                <a:latin typeface="Tw Cen MT" panose="020B0602020104020603" pitchFamily="34" charset="0"/>
              </a:rPr>
              <a:t>objetos</a:t>
            </a:r>
            <a:r>
              <a:rPr lang="en-US" sz="2200" dirty="0" smtClean="0">
                <a:latin typeface="Tw Cen MT" panose="020B0602020104020603" pitchFamily="34" charset="0"/>
              </a:rPr>
              <a:t>, </a:t>
            </a:r>
            <a:r>
              <a:rPr lang="en-US" sz="2200" dirty="0" err="1" smtClean="0">
                <a:latin typeface="Tw Cen MT" panose="020B0602020104020603" pitchFamily="34" charset="0"/>
              </a:rPr>
              <a:t>insectos</a:t>
            </a:r>
            <a:r>
              <a:rPr lang="en-US" sz="2200" dirty="0" smtClean="0">
                <a:latin typeface="Tw Cen MT" panose="020B0602020104020603" pitchFamily="34" charset="0"/>
              </a:rPr>
              <a:t>, y </a:t>
            </a:r>
            <a:r>
              <a:rPr lang="en-US" sz="2200" dirty="0" err="1" smtClean="0">
                <a:latin typeface="Tw Cen MT" panose="020B0602020104020603" pitchFamily="34" charset="0"/>
              </a:rPr>
              <a:t>otros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seres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vivos</a:t>
            </a:r>
            <a:r>
              <a:rPr lang="en-US" sz="2200" dirty="0" smtClean="0">
                <a:latin typeface="Tw Cen MT" panose="020B0602020104020603" pitchFamily="34" charset="0"/>
              </a:rPr>
              <a:t> al </a:t>
            </a:r>
            <a:r>
              <a:rPr lang="en-US" sz="2200" dirty="0" err="1" smtClean="0">
                <a:latin typeface="Tw Cen MT" panose="020B0602020104020603" pitchFamily="34" charset="0"/>
              </a:rPr>
              <a:t>utilizar</a:t>
            </a:r>
            <a:r>
              <a:rPr lang="en-US" sz="2200" dirty="0" smtClean="0">
                <a:latin typeface="Tw Cen MT" panose="020B0602020104020603" pitchFamily="34" charset="0"/>
              </a:rPr>
              <a:t> la </a:t>
            </a:r>
            <a:r>
              <a:rPr lang="en-US" sz="2200" dirty="0" err="1" smtClean="0">
                <a:latin typeface="Tw Cen MT" panose="020B0602020104020603" pitchFamily="34" charset="0"/>
              </a:rPr>
              <a:t>lupa</a:t>
            </a:r>
            <a:r>
              <a:rPr lang="en-US" sz="2200" dirty="0" smtClean="0">
                <a:latin typeface="Tw Cen MT" panose="020B0602020104020603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200" dirty="0" err="1" smtClean="0">
                <a:latin typeface="Tw Cen MT" panose="020B0602020104020603" pitchFamily="34" charset="0"/>
              </a:rPr>
              <a:t>Participar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activamente</a:t>
            </a:r>
            <a:r>
              <a:rPr lang="en-US" sz="2200" dirty="0" smtClean="0">
                <a:latin typeface="Tw Cen MT" panose="020B0602020104020603" pitchFamily="34" charset="0"/>
              </a:rPr>
              <a:t> en </a:t>
            </a:r>
            <a:r>
              <a:rPr lang="en-US" sz="2200" dirty="0" err="1" smtClean="0">
                <a:latin typeface="Tw Cen MT" panose="020B0602020104020603" pitchFamily="34" charset="0"/>
              </a:rPr>
              <a:t>las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experiencias</a:t>
            </a:r>
            <a:r>
              <a:rPr lang="en-US" sz="2200" dirty="0" smtClean="0">
                <a:latin typeface="Tw Cen MT" panose="020B0602020104020603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200" dirty="0" smtClean="0">
                <a:latin typeface="Tw Cen MT" panose="020B0602020104020603" pitchFamily="34" charset="0"/>
              </a:rPr>
              <a:t>Registrar en </a:t>
            </a:r>
            <a:r>
              <a:rPr lang="en-US" sz="2200" dirty="0" err="1" smtClean="0">
                <a:latin typeface="Tw Cen MT" panose="020B0602020104020603" pitchFamily="34" charset="0"/>
              </a:rPr>
              <a:t>dibujos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sus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observaciones</a:t>
            </a:r>
            <a:r>
              <a:rPr lang="en-US" sz="2200" dirty="0" smtClean="0">
                <a:latin typeface="Tw Cen MT" panose="020B0602020104020603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200" dirty="0" err="1" smtClean="0">
                <a:latin typeface="Tw Cen MT" panose="020B0602020104020603" pitchFamily="34" charset="0"/>
              </a:rPr>
              <a:t>Desarrollar</a:t>
            </a:r>
            <a:r>
              <a:rPr lang="en-US" sz="2200" dirty="0" smtClean="0">
                <a:latin typeface="Tw Cen MT" panose="020B0602020104020603" pitchFamily="34" charset="0"/>
              </a:rPr>
              <a:t> el </a:t>
            </a:r>
            <a:r>
              <a:rPr lang="en-US" sz="2200" dirty="0" err="1" smtClean="0">
                <a:latin typeface="Tw Cen MT" panose="020B0602020104020603" pitchFamily="34" charset="0"/>
              </a:rPr>
              <a:t>pensamiento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crítico</a:t>
            </a:r>
            <a:endParaRPr lang="en-US" sz="2200" dirty="0" smtClean="0">
              <a:latin typeface="Tw Cen MT" panose="020B0602020104020603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200" dirty="0" err="1" smtClean="0">
                <a:latin typeface="Tw Cen MT" panose="020B0602020104020603" pitchFamily="34" charset="0"/>
              </a:rPr>
              <a:t>Exteriorizar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descubrimientos</a:t>
            </a:r>
            <a:endParaRPr lang="en-US" sz="2200" dirty="0" smtClean="0">
              <a:latin typeface="Tw Cen MT" panose="020B0602020104020603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200" dirty="0" err="1" smtClean="0">
                <a:latin typeface="Tw Cen MT" panose="020B0602020104020603" pitchFamily="34" charset="0"/>
              </a:rPr>
              <a:t>Aumentar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su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vocabulario</a:t>
            </a:r>
            <a:r>
              <a:rPr lang="en-US" sz="2200" dirty="0" smtClean="0">
                <a:latin typeface="Tw Cen MT" panose="020B0602020104020603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 dirty="0" smtClean="0">
              <a:latin typeface="Tw Cen MT" panose="020B0602020104020603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 dirty="0" smtClean="0">
              <a:latin typeface="Tw Cen MT" panose="020B0602020104020603" pitchFamily="34" charset="0"/>
            </a:endParaRPr>
          </a:p>
        </p:txBody>
      </p:sp>
      <p:pic>
        <p:nvPicPr>
          <p:cNvPr id="81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188913"/>
            <a:ext cx="2482850" cy="21764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779588" y="1654175"/>
            <a:ext cx="745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ESTRATEGIAS METODOLÓGICAS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590675" y="2466975"/>
            <a:ext cx="7526338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latin typeface="Tw Cen MT" panose="020B0602020104020603" pitchFamily="34" charset="0"/>
              </a:rPr>
              <a:t>Debates </a:t>
            </a:r>
            <a:r>
              <a:rPr lang="en-US" sz="2400" dirty="0" err="1" smtClean="0">
                <a:latin typeface="Tw Cen MT" panose="020B0602020104020603" pitchFamily="34" charset="0"/>
              </a:rPr>
              <a:t>verbales</a:t>
            </a:r>
            <a:r>
              <a:rPr lang="en-US" sz="2400" dirty="0" smtClean="0">
                <a:latin typeface="Tw Cen MT" panose="020B0602020104020603" pitchFamily="34" charset="0"/>
              </a:rPr>
              <a:t> con el fin de </a:t>
            </a:r>
            <a:r>
              <a:rPr lang="en-US" sz="2400" dirty="0" err="1" smtClean="0">
                <a:latin typeface="Tw Cen MT" panose="020B0602020104020603" pitchFamily="34" charset="0"/>
              </a:rPr>
              <a:t>conocer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las</a:t>
            </a:r>
            <a:r>
              <a:rPr lang="en-US" sz="2400" dirty="0" smtClean="0">
                <a:latin typeface="Tw Cen MT" panose="020B0602020104020603" pitchFamily="34" charset="0"/>
              </a:rPr>
              <a:t> ideas </a:t>
            </a:r>
            <a:r>
              <a:rPr lang="en-US" sz="2400" dirty="0" err="1" smtClean="0">
                <a:latin typeface="Tw Cen MT" panose="020B0602020104020603" pitchFamily="34" charset="0"/>
              </a:rPr>
              <a:t>previas</a:t>
            </a:r>
            <a:r>
              <a:rPr lang="en-US" sz="2400" dirty="0" smtClean="0">
                <a:latin typeface="Tw Cen MT" panose="020B0602020104020603" pitchFamily="34" charset="0"/>
              </a:rPr>
              <a:t> de los </a:t>
            </a:r>
            <a:r>
              <a:rPr lang="en-US" sz="2400" dirty="0" err="1" smtClean="0">
                <a:latin typeface="Tw Cen MT" panose="020B0602020104020603" pitchFamily="34" charset="0"/>
              </a:rPr>
              <a:t>niňos</a:t>
            </a:r>
            <a:endParaRPr lang="en-US" sz="2400" dirty="0" smtClean="0">
              <a:latin typeface="Tw Cen MT" panose="020B0602020104020603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400" dirty="0" err="1" smtClean="0">
                <a:latin typeface="Tw Cen MT" panose="020B0602020104020603" pitchFamily="34" charset="0"/>
              </a:rPr>
              <a:t>Motivación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mediante</a:t>
            </a:r>
            <a:r>
              <a:rPr lang="en-US" sz="2400" dirty="0" smtClean="0">
                <a:latin typeface="Tw Cen MT" panose="020B0602020104020603" pitchFamily="34" charset="0"/>
              </a:rPr>
              <a:t> la </a:t>
            </a:r>
            <a:r>
              <a:rPr lang="en-US" sz="2400" dirty="0" err="1" smtClean="0">
                <a:latin typeface="Tw Cen MT" panose="020B0602020104020603" pitchFamily="34" charset="0"/>
              </a:rPr>
              <a:t>interacción</a:t>
            </a:r>
            <a:r>
              <a:rPr lang="en-US" sz="2400" dirty="0" smtClean="0">
                <a:latin typeface="Tw Cen MT" panose="020B0602020104020603" pitchFamily="34" charset="0"/>
              </a:rPr>
              <a:t> con el material </a:t>
            </a:r>
            <a:r>
              <a:rPr lang="en-US" sz="2400" dirty="0" err="1" smtClean="0">
                <a:latin typeface="Tw Cen MT" panose="020B0602020104020603" pitchFamily="34" charset="0"/>
              </a:rPr>
              <a:t>durante</a:t>
            </a:r>
            <a:r>
              <a:rPr lang="en-US" sz="2400" dirty="0" smtClean="0">
                <a:latin typeface="Tw Cen MT" panose="020B0602020104020603" pitchFamily="34" charset="0"/>
              </a:rPr>
              <a:t> el </a:t>
            </a:r>
            <a:r>
              <a:rPr lang="en-US" sz="2400" dirty="0" err="1" smtClean="0">
                <a:latin typeface="Tw Cen MT" panose="020B0602020104020603" pitchFamily="34" charset="0"/>
              </a:rPr>
              <a:t>desarrollo</a:t>
            </a:r>
            <a:r>
              <a:rPr lang="en-US" sz="2400" dirty="0" smtClean="0">
                <a:latin typeface="Tw Cen MT" panose="020B0602020104020603" pitchFamily="34" charset="0"/>
              </a:rPr>
              <a:t> de </a:t>
            </a:r>
            <a:r>
              <a:rPr lang="en-US" sz="2400" dirty="0" err="1" smtClean="0">
                <a:latin typeface="Tw Cen MT" panose="020B0602020104020603" pitchFamily="34" charset="0"/>
              </a:rPr>
              <a:t>las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experiencias</a:t>
            </a:r>
            <a:r>
              <a:rPr lang="en-US" sz="2400" dirty="0" smtClean="0">
                <a:latin typeface="Tw Cen MT" panose="020B0602020104020603" pitchFamily="34" charset="0"/>
              </a:rPr>
              <a:t>.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400" dirty="0" err="1" smtClean="0">
                <a:latin typeface="Tw Cen MT" panose="020B0602020104020603" pitchFamily="34" charset="0"/>
              </a:rPr>
              <a:t>Experiencias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directas</a:t>
            </a:r>
            <a:r>
              <a:rPr lang="en-US" sz="2400" dirty="0" smtClean="0">
                <a:latin typeface="Tw Cen MT" panose="020B0602020104020603" pitchFamily="34" charset="0"/>
              </a:rPr>
              <a:t> en </a:t>
            </a:r>
            <a:r>
              <a:rPr lang="en-US" sz="2400" dirty="0" err="1" smtClean="0">
                <a:latin typeface="Tw Cen MT" panose="020B0602020104020603" pitchFamily="34" charset="0"/>
              </a:rPr>
              <a:t>las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actividades</a:t>
            </a:r>
            <a:r>
              <a:rPr lang="en-US" sz="2400" dirty="0" smtClean="0">
                <a:latin typeface="Tw Cen MT" panose="020B0602020104020603" pitchFamily="34" charset="0"/>
              </a:rPr>
              <a:t> de </a:t>
            </a:r>
            <a:r>
              <a:rPr lang="en-US" sz="2400" dirty="0" err="1" smtClean="0">
                <a:latin typeface="Tw Cen MT" panose="020B0602020104020603" pitchFamily="34" charset="0"/>
              </a:rPr>
              <a:t>Óptica</a:t>
            </a:r>
            <a:r>
              <a:rPr lang="en-US" sz="2400" dirty="0" smtClean="0">
                <a:latin typeface="Tw Cen MT" panose="020B0602020104020603" pitchFamily="34" charset="0"/>
              </a:rPr>
              <a:t>.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400" dirty="0" err="1" smtClean="0">
                <a:latin typeface="Tw Cen MT" panose="020B0602020104020603" pitchFamily="34" charset="0"/>
              </a:rPr>
              <a:t>Elaboración</a:t>
            </a:r>
            <a:r>
              <a:rPr lang="en-US" sz="2400" dirty="0" smtClean="0">
                <a:latin typeface="Tw Cen MT" panose="020B0602020104020603" pitchFamily="34" charset="0"/>
              </a:rPr>
              <a:t> de </a:t>
            </a:r>
            <a:r>
              <a:rPr lang="en-US" sz="2400" dirty="0" err="1" smtClean="0">
                <a:latin typeface="Tw Cen MT" panose="020B0602020104020603" pitchFamily="34" charset="0"/>
              </a:rPr>
              <a:t>preguntas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divergentes</a:t>
            </a:r>
            <a:r>
              <a:rPr lang="en-US" sz="2400" dirty="0" smtClean="0">
                <a:latin typeface="Tw Cen MT" panose="020B0602020104020603" pitchFamily="34" charset="0"/>
              </a:rPr>
              <a:t> para </a:t>
            </a:r>
            <a:r>
              <a:rPr lang="en-US" sz="2400" dirty="0" err="1" smtClean="0">
                <a:latin typeface="Tw Cen MT" panose="020B0602020104020603" pitchFamily="34" charset="0"/>
              </a:rPr>
              <a:t>desarrollar</a:t>
            </a:r>
            <a:r>
              <a:rPr lang="en-US" sz="2400" dirty="0" smtClean="0">
                <a:latin typeface="Tw Cen MT" panose="020B0602020104020603" pitchFamily="34" charset="0"/>
              </a:rPr>
              <a:t> el </a:t>
            </a:r>
            <a:r>
              <a:rPr lang="en-US" sz="2400" dirty="0" err="1" smtClean="0">
                <a:latin typeface="Tw Cen MT" panose="020B0602020104020603" pitchFamily="34" charset="0"/>
              </a:rPr>
              <a:t>pensamiento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crítico</a:t>
            </a:r>
            <a:r>
              <a:rPr lang="en-US" sz="2400" dirty="0" smtClean="0">
                <a:latin typeface="Tw Cen MT" panose="020B0602020104020603" pitchFamily="34" charset="0"/>
              </a:rPr>
              <a:t> de los </a:t>
            </a:r>
            <a:r>
              <a:rPr lang="en-US" sz="2400" dirty="0" err="1" smtClean="0">
                <a:latin typeface="Tw Cen MT" panose="020B0602020104020603" pitchFamily="34" charset="0"/>
              </a:rPr>
              <a:t>niňos</a:t>
            </a:r>
            <a:r>
              <a:rPr lang="en-US" sz="2400" dirty="0" smtClean="0">
                <a:latin typeface="Tw Cen MT" panose="020B0602020104020603" pitchFamily="34" charset="0"/>
              </a:rPr>
              <a:t>.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2400" dirty="0" err="1" smtClean="0">
                <a:latin typeface="Tw Cen MT" panose="020B0602020104020603" pitchFamily="34" charset="0"/>
              </a:rPr>
              <a:t>Incentivar</a:t>
            </a:r>
            <a:r>
              <a:rPr lang="en-US" sz="2400" dirty="0" smtClean="0">
                <a:latin typeface="Tw Cen MT" panose="020B0602020104020603" pitchFamily="34" charset="0"/>
              </a:rPr>
              <a:t> a </a:t>
            </a:r>
            <a:r>
              <a:rPr lang="en-US" sz="2400" dirty="0" err="1" smtClean="0">
                <a:latin typeface="Tw Cen MT" panose="020B0602020104020603" pitchFamily="34" charset="0"/>
              </a:rPr>
              <a:t>comunicar</a:t>
            </a:r>
            <a:r>
              <a:rPr lang="en-US" sz="2400" dirty="0" smtClean="0">
                <a:latin typeface="Tw Cen MT" panose="020B0602020104020603" pitchFamily="34" charset="0"/>
              </a:rPr>
              <a:t> lo </a:t>
            </a:r>
            <a:r>
              <a:rPr lang="en-US" sz="2400" dirty="0" err="1" smtClean="0">
                <a:latin typeface="Tw Cen MT" panose="020B0602020104020603" pitchFamily="34" charset="0"/>
              </a:rPr>
              <a:t>observado</a:t>
            </a:r>
            <a:r>
              <a:rPr lang="en-US" sz="2400" dirty="0" smtClean="0">
                <a:latin typeface="Tw Cen MT" panose="020B0602020104020603" pitchFamily="34" charset="0"/>
              </a:rPr>
              <a:t> en </a:t>
            </a:r>
            <a:r>
              <a:rPr lang="en-US" sz="2400" dirty="0" err="1" smtClean="0">
                <a:latin typeface="Tw Cen MT" panose="020B0602020104020603" pitchFamily="34" charset="0"/>
              </a:rPr>
              <a:t>experiencias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grupales</a:t>
            </a:r>
            <a:r>
              <a:rPr lang="en-US" sz="2400" dirty="0" smtClean="0">
                <a:latin typeface="Tw Cen MT" panose="020B0602020104020603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 smtClean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 smtClean="0">
              <a:latin typeface="Tw Cen MT" panose="020B0602020104020603" pitchFamily="34" charset="0"/>
            </a:endParaRPr>
          </a:p>
        </p:txBody>
      </p:sp>
      <p:pic>
        <p:nvPicPr>
          <p:cNvPr id="9221" name="Picture 5" descr="http://clipart-finder.com/data/preview/sephr_notepad_with_text_and_pencil_clip_art_9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263" y="118206"/>
            <a:ext cx="1766865" cy="176686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466850" y="912813"/>
            <a:ext cx="9001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EXPERIENCIAS PREVIAS DE LOS NIŇOS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CONCEPTOS ACERCA DE LA LUZ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w Cen MT" panose="020B0602020104020603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¿CÓMO LA PERCIBIMOS?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345113" y="3341688"/>
            <a:ext cx="952500" cy="368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LA LUZ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10375" y="3479800"/>
            <a:ext cx="167163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8662988" y="3155950"/>
            <a:ext cx="2570162" cy="3698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EN LOS BOMBILLOS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18188" y="3802063"/>
            <a:ext cx="14287" cy="12144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12"/>
          <p:cNvSpPr txBox="1">
            <a:spLocks noChangeArrowheads="1"/>
          </p:cNvSpPr>
          <p:nvPr/>
        </p:nvSpPr>
        <p:spPr bwMode="auto">
          <a:xfrm>
            <a:off x="5076825" y="5124450"/>
            <a:ext cx="1906588" cy="368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w Cen MT" panose="020B0602020104020603" pitchFamily="34" charset="0"/>
              </a:rPr>
              <a:t>EN LA LUNA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089275" y="3479800"/>
            <a:ext cx="19240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16"/>
          <p:cNvSpPr txBox="1">
            <a:spLocks noChangeArrowheads="1"/>
          </p:cNvSpPr>
          <p:nvPr/>
        </p:nvSpPr>
        <p:spPr bwMode="auto">
          <a:xfrm>
            <a:off x="590038" y="3295134"/>
            <a:ext cx="2293937" cy="3693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w Cen MT" panose="020B0602020104020603" pitchFamily="34" charset="0"/>
              </a:rPr>
              <a:t>EN EL 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519238"/>
            <a:ext cx="4999037" cy="3943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83350" y="266118"/>
            <a:ext cx="718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w Cen MT" panose="020B0602020104020603" pitchFamily="34" charset="0"/>
              </a:rPr>
              <a:t>DISCUSIONES EN </a:t>
            </a:r>
            <a:r>
              <a:rPr lang="en-US" altLang="en-US" sz="1800" dirty="0" smtClean="0">
                <a:latin typeface="Tw Cen MT" panose="020B0602020104020603" pitchFamily="34" charset="0"/>
              </a:rPr>
              <a:t>ASAMBLEA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Tw Cen MT" panose="020B0602020104020603" pitchFamily="34" charset="0"/>
              </a:rPr>
              <a:t>INICIO DEL PROYECTO</a:t>
            </a:r>
            <a:endParaRPr lang="en-US" altLang="en-US" sz="18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7939" y="1239726"/>
            <a:ext cx="5589587" cy="45550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 Qué podemos ver con nuestros ojos gracias a la luz?</a:t>
            </a:r>
          </a:p>
          <a:p>
            <a:pPr>
              <a:defRPr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Edificios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Flores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Plantas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Animales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 Amigos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  Donde hay Luz?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mi casa 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mi cuarto.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 tengo que prender una vela por que a veces se va la luz.</a:t>
            </a:r>
          </a:p>
          <a:p>
            <a:pPr>
              <a:defRPr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 Necesitamos Luz cuando estamos en el  parque?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Usamos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luz del sol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4895850" y="3489325"/>
            <a:ext cx="1336675" cy="460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LA LUPA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232525" y="3719513"/>
            <a:ext cx="1687513" cy="428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7920038" y="3386138"/>
            <a:ext cx="2068512" cy="708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 LA  USAN LOS DETECTIVES</a:t>
            </a:r>
          </a:p>
        </p:txBody>
      </p:sp>
      <p:cxnSp>
        <p:nvCxnSpPr>
          <p:cNvPr id="11" name="Straight Arrow Connector 10"/>
          <p:cNvCxnSpPr>
            <a:stCxn id="12290" idx="2"/>
          </p:cNvCxnSpPr>
          <p:nvPr/>
        </p:nvCxnSpPr>
        <p:spPr>
          <a:xfrm flipH="1">
            <a:off x="5541963" y="3949700"/>
            <a:ext cx="22225" cy="903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11"/>
          <p:cNvSpPr txBox="1">
            <a:spLocks noChangeArrowheads="1"/>
          </p:cNvSpPr>
          <p:nvPr/>
        </p:nvSpPr>
        <p:spPr bwMode="auto">
          <a:xfrm>
            <a:off x="4654550" y="4841875"/>
            <a:ext cx="2066925" cy="708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 PAPÁ TIENE UNA EN LA CASA</a:t>
            </a: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1470025" y="3357563"/>
            <a:ext cx="2068513" cy="101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 SE VEN LAS COSAS MAS GRANDES</a:t>
            </a:r>
          </a:p>
        </p:txBody>
      </p:sp>
      <p:cxnSp>
        <p:nvCxnSpPr>
          <p:cNvPr id="15" name="Straight Arrow Connector 14"/>
          <p:cNvCxnSpPr>
            <a:stCxn id="12290" idx="1"/>
          </p:cNvCxnSpPr>
          <p:nvPr/>
        </p:nvCxnSpPr>
        <p:spPr>
          <a:xfrm flipH="1" flipV="1">
            <a:off x="3573463" y="3719513"/>
            <a:ext cx="13223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2090738" y="1146175"/>
            <a:ext cx="68643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EXPERIENCIAS PREVIAS DE LOS NIŇOS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w Cen MT" panose="020B0602020104020603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w Cen MT" panose="020B0602020104020603" pitchFamily="34" charset="0"/>
              </a:rPr>
              <a:t>CONOCIMIENTO DE LA LUPA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w Cen MT" panose="020B0602020104020603" pitchFamily="34" charset="0"/>
            </a:endParaRPr>
          </a:p>
        </p:txBody>
      </p:sp>
      <p:pic>
        <p:nvPicPr>
          <p:cNvPr id="12298" name="Picture 13" descr="http://thumbs.gograph.com/gg56034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3" y="279400"/>
            <a:ext cx="1876425" cy="22494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19288"/>
            <a:ext cx="3402013" cy="45370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2719388"/>
            <a:ext cx="4379912" cy="32845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2781300" y="765175"/>
            <a:ext cx="669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w Cen MT" panose="020B0602020104020603" pitchFamily="34" charset="0"/>
              </a:rPr>
              <a:t>EXPERIENCIAS DE OBSERVACIÓN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tica en el aula infantil [Compatibility Mode]" id="{EDC53625-2F65-40A5-9F48-2B87A02EAFD1}" vid="{AD9B6D21-5CB2-4596-B4B8-F827434B32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optica en el aula infantil</Template>
  <TotalTime>215</TotalTime>
  <Words>1098</Words>
  <Application>Microsoft Office PowerPoint</Application>
  <PresentationFormat>Widescreen</PresentationFormat>
  <Paragraphs>152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Cambria Math</vt:lpstr>
      <vt:lpstr>Century Gothic</vt:lpstr>
      <vt:lpstr>Times New Roman</vt:lpstr>
      <vt:lpstr>Tw Cen MT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bascones</dc:creator>
  <cp:lastModifiedBy>judith bascones</cp:lastModifiedBy>
  <cp:revision>48</cp:revision>
  <dcterms:created xsi:type="dcterms:W3CDTF">2016-06-29T15:02:48Z</dcterms:created>
  <dcterms:modified xsi:type="dcterms:W3CDTF">2016-07-14T16:39:26Z</dcterms:modified>
</cp:coreProperties>
</file>